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1"/>
  </p:notesMasterIdLst>
  <p:sldIdLst>
    <p:sldId id="256" r:id="rId2"/>
    <p:sldId id="257" r:id="rId3"/>
    <p:sldId id="258" r:id="rId4"/>
    <p:sldId id="259" r:id="rId5"/>
    <p:sldId id="260" r:id="rId6"/>
    <p:sldId id="261" r:id="rId7"/>
    <p:sldId id="262" r:id="rId8"/>
    <p:sldId id="283" r:id="rId9"/>
    <p:sldId id="264" r:id="rId10"/>
    <p:sldId id="265" r:id="rId11"/>
    <p:sldId id="266" r:id="rId12"/>
    <p:sldId id="267" r:id="rId13"/>
    <p:sldId id="268" r:id="rId14"/>
    <p:sldId id="269" r:id="rId15"/>
    <p:sldId id="270" r:id="rId16"/>
    <p:sldId id="271" r:id="rId17"/>
    <p:sldId id="275" r:id="rId18"/>
    <p:sldId id="272" r:id="rId19"/>
    <p:sldId id="273" r:id="rId20"/>
    <p:sldId id="274" r:id="rId21"/>
    <p:sldId id="276" r:id="rId22"/>
    <p:sldId id="284" r:id="rId23"/>
    <p:sldId id="278" r:id="rId24"/>
    <p:sldId id="279" r:id="rId25"/>
    <p:sldId id="280" r:id="rId26"/>
    <p:sldId id="286" r:id="rId27"/>
    <p:sldId id="281" r:id="rId28"/>
    <p:sldId id="282" r:id="rId29"/>
    <p:sldId id="285" r:id="rId30"/>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72" d="100"/>
          <a:sy n="72" d="100"/>
        </p:scale>
        <p:origin x="-252" y="-84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CBB7541-460D-45B4-9E2C-53AD8164FB5E}" type="datetimeFigureOut">
              <a:rPr lang="fr-FR" smtClean="0"/>
              <a:t>17/09/2015</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765A062-1DE2-4949-A4E3-ECFB5188F106}" type="slidenum">
              <a:rPr lang="fr-FR" smtClean="0"/>
              <a:t>‹N°›</a:t>
            </a:fld>
            <a:endParaRPr lang="fr-FR"/>
          </a:p>
        </p:txBody>
      </p:sp>
    </p:spTree>
    <p:extLst>
      <p:ext uri="{BB962C8B-B14F-4D97-AF65-F5344CB8AC3E}">
        <p14:creationId xmlns:p14="http://schemas.microsoft.com/office/powerpoint/2010/main" val="583445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A765A062-1DE2-4949-A4E3-ECFB5188F106}" type="slidenum">
              <a:rPr lang="fr-FR" smtClean="0"/>
              <a:t>8</a:t>
            </a:fld>
            <a:endParaRPr lang="fr-FR"/>
          </a:p>
        </p:txBody>
      </p:sp>
    </p:spTree>
    <p:extLst>
      <p:ext uri="{BB962C8B-B14F-4D97-AF65-F5344CB8AC3E}">
        <p14:creationId xmlns:p14="http://schemas.microsoft.com/office/powerpoint/2010/main" val="422744794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grpSp>
        <p:nvGrpSpPr>
          <p:cNvPr id="43" name="Group 42"/>
          <p:cNvGrpSpPr/>
          <p:nvPr/>
        </p:nvGrpSpPr>
        <p:grpSpPr>
          <a:xfrm>
            <a:off x="-382404" y="0"/>
            <a:ext cx="9932332" cy="6858000"/>
            <a:chOff x="-382404" y="0"/>
            <a:chExt cx="9932332" cy="6858000"/>
          </a:xfrm>
        </p:grpSpPr>
        <p:grpSp>
          <p:nvGrpSpPr>
            <p:cNvPr id="44" name="Group 44"/>
            <p:cNvGrpSpPr/>
            <p:nvPr/>
          </p:nvGrpSpPr>
          <p:grpSpPr>
            <a:xfrm>
              <a:off x="0" y="0"/>
              <a:ext cx="9144000" cy="6858000"/>
              <a:chOff x="0" y="0"/>
              <a:chExt cx="9144000" cy="6858000"/>
            </a:xfrm>
          </p:grpSpPr>
          <p:grpSp>
            <p:nvGrpSpPr>
              <p:cNvPr id="70" name="Group 4"/>
              <p:cNvGrpSpPr/>
              <p:nvPr/>
            </p:nvGrpSpPr>
            <p:grpSpPr>
              <a:xfrm>
                <a:off x="0" y="0"/>
                <a:ext cx="2514600" cy="6858000"/>
                <a:chOff x="0" y="0"/>
                <a:chExt cx="2514600" cy="6858000"/>
              </a:xfrm>
            </p:grpSpPr>
            <p:sp>
              <p:nvSpPr>
                <p:cNvPr id="115" name="Rectangle 11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6"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7"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1" name="Group 5"/>
              <p:cNvGrpSpPr/>
              <p:nvPr/>
            </p:nvGrpSpPr>
            <p:grpSpPr>
              <a:xfrm>
                <a:off x="422910" y="0"/>
                <a:ext cx="2514600" cy="6858000"/>
                <a:chOff x="0" y="0"/>
                <a:chExt cx="2514600" cy="6858000"/>
              </a:xfrm>
            </p:grpSpPr>
            <p:sp>
              <p:nvSpPr>
                <p:cNvPr id="85" name="Rectangle 8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85"/>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Rectangle 11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3"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1" name="Rectangle 80"/>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5" name="Freeform 44"/>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Freeform 50"/>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2" name="Freeform 51"/>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3" name="Hexagon 52"/>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Hexagon 54"/>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Hexagon 56"/>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Freeform 57"/>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Hexagon 58"/>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Hexagon 60"/>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Hexagon 62"/>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Freeform 67"/>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Freeform 68"/>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Rectangle 45"/>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Rectangle 46"/>
          <p:cNvSpPr/>
          <p:nvPr/>
        </p:nvSpPr>
        <p:spPr>
          <a:xfrm>
            <a:off x="4649096" y="-21511"/>
            <a:ext cx="3505200" cy="2312889"/>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4733365" y="2708476"/>
            <a:ext cx="3313355" cy="1702160"/>
          </a:xfrm>
        </p:spPr>
        <p:txBody>
          <a:bodyPr>
            <a:normAutofit/>
          </a:bodyPr>
          <a:lstStyle>
            <a:lvl1pPr>
              <a:defRPr sz="3600"/>
            </a:lvl1pPr>
          </a:lstStyle>
          <a:p>
            <a:r>
              <a:rPr lang="fr-FR" smtClean="0"/>
              <a:t>Modifiez le style du titre</a:t>
            </a:r>
            <a:endParaRPr lang="en-US" dirty="0"/>
          </a:p>
        </p:txBody>
      </p:sp>
      <p:sp>
        <p:nvSpPr>
          <p:cNvPr id="3" name="Subtitle 2"/>
          <p:cNvSpPr>
            <a:spLocks noGrp="1"/>
          </p:cNvSpPr>
          <p:nvPr>
            <p:ph type="subTitle" idx="1"/>
          </p:nvPr>
        </p:nvSpPr>
        <p:spPr>
          <a:xfrm>
            <a:off x="4733365" y="4421080"/>
            <a:ext cx="3309803" cy="1260629"/>
          </a:xfrm>
        </p:spPr>
        <p:txBody>
          <a:bodyPr>
            <a:normAutofit/>
          </a:bodyPr>
          <a:lstStyle>
            <a:lvl1pPr marL="0" indent="0" algn="l">
              <a:buNone/>
              <a:defRPr sz="1800">
                <a:solidFill>
                  <a:srgbClr val="42424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Modifiez le style des sous-titres du masque</a:t>
            </a:r>
            <a:endParaRPr lang="en-US" dirty="0"/>
          </a:p>
        </p:txBody>
      </p:sp>
      <p:sp>
        <p:nvSpPr>
          <p:cNvPr id="4" name="Date Placeholder 3"/>
          <p:cNvSpPr>
            <a:spLocks noGrp="1"/>
          </p:cNvSpPr>
          <p:nvPr>
            <p:ph type="dt" sz="half" idx="10"/>
          </p:nvPr>
        </p:nvSpPr>
        <p:spPr>
          <a:xfrm>
            <a:off x="4738744" y="1516828"/>
            <a:ext cx="2133600" cy="750981"/>
          </a:xfrm>
        </p:spPr>
        <p:txBody>
          <a:bodyPr anchor="b"/>
          <a:lstStyle>
            <a:lvl1pPr algn="l">
              <a:defRPr sz="2400"/>
            </a:lvl1pPr>
          </a:lstStyle>
          <a:p>
            <a:fld id="{922913D9-FB53-47EE-8E0D-1C6BE710F2BF}" type="datetimeFigureOut">
              <a:rPr lang="fr-FR" smtClean="0"/>
              <a:t>17/09/2015</a:t>
            </a:fld>
            <a:endParaRPr lang="fr-FR"/>
          </a:p>
        </p:txBody>
      </p:sp>
      <p:sp>
        <p:nvSpPr>
          <p:cNvPr id="50" name="Rectangle 49"/>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Footer Placeholder 4"/>
          <p:cNvSpPr>
            <a:spLocks noGrp="1"/>
          </p:cNvSpPr>
          <p:nvPr>
            <p:ph type="ftr" sz="quarter" idx="11"/>
          </p:nvPr>
        </p:nvSpPr>
        <p:spPr>
          <a:xfrm>
            <a:off x="5303520" y="5719966"/>
            <a:ext cx="2831592" cy="365125"/>
          </a:xfrm>
        </p:spPr>
        <p:txBody>
          <a:bodyPr>
            <a:normAutofit/>
          </a:bodyPr>
          <a:lstStyle>
            <a:lvl1pPr>
              <a:defRPr>
                <a:solidFill>
                  <a:schemeClr val="accent1"/>
                </a:solidFill>
              </a:defRPr>
            </a:lvl1pPr>
          </a:lstStyle>
          <a:p>
            <a:endParaRPr lang="fr-FR"/>
          </a:p>
        </p:txBody>
      </p:sp>
      <p:sp>
        <p:nvSpPr>
          <p:cNvPr id="6" name="Slide Number Placeholder 5"/>
          <p:cNvSpPr>
            <a:spLocks noGrp="1"/>
          </p:cNvSpPr>
          <p:nvPr>
            <p:ph type="sldNum" sz="quarter" idx="12"/>
          </p:nvPr>
        </p:nvSpPr>
        <p:spPr>
          <a:xfrm>
            <a:off x="4649096" y="5719966"/>
            <a:ext cx="643666" cy="365125"/>
          </a:xfrm>
        </p:spPr>
        <p:txBody>
          <a:bodyPr/>
          <a:lstStyle>
            <a:lvl1pPr>
              <a:defRPr>
                <a:solidFill>
                  <a:schemeClr val="accent1"/>
                </a:solidFill>
              </a:defRPr>
            </a:lvl1pPr>
          </a:lstStyle>
          <a:p>
            <a:fld id="{1D6B8078-48D5-4078-B2E6-A91F975B8BAD}" type="slidenum">
              <a:rPr lang="fr-FR" smtClean="0"/>
              <a:t>‹N°›</a:t>
            </a:fld>
            <a:endParaRPr lang="fr-FR"/>
          </a:p>
        </p:txBody>
      </p:sp>
      <p:sp>
        <p:nvSpPr>
          <p:cNvPr id="89" name="Rectangle 88"/>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a:p>
        </p:txBody>
      </p:sp>
      <p:sp>
        <p:nvSpPr>
          <p:cNvPr id="3" name="Vertical Text Placeholder 2"/>
          <p:cNvSpPr>
            <a:spLocks noGrp="1"/>
          </p:cNvSpPr>
          <p:nvPr>
            <p:ph type="body" orient="vert" idx="1"/>
          </p:nvPr>
        </p:nvSpPr>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4" name="Date Placeholder 3"/>
          <p:cNvSpPr>
            <a:spLocks noGrp="1"/>
          </p:cNvSpPr>
          <p:nvPr>
            <p:ph type="dt" sz="half" idx="10"/>
          </p:nvPr>
        </p:nvSpPr>
        <p:spPr/>
        <p:txBody>
          <a:bodyPr/>
          <a:lstStyle/>
          <a:p>
            <a:fld id="{922913D9-FB53-47EE-8E0D-1C6BE710F2BF}" type="datetimeFigureOut">
              <a:rPr lang="fr-FR" smtClean="0"/>
              <a:t>17/09/2015</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1D6B8078-48D5-4078-B2E6-A91F975B8BAD}" type="slidenum">
              <a:rPr lang="fr-FR" smtClean="0"/>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030147"/>
            <a:ext cx="1484453" cy="4780344"/>
          </a:xfrm>
        </p:spPr>
        <p:txBody>
          <a:bodyPr vert="eaVert" anchor="ctr"/>
          <a:lstStyle/>
          <a:p>
            <a:r>
              <a:rPr lang="fr-FR" smtClean="0"/>
              <a:t>Modifiez le style du titre</a:t>
            </a:r>
            <a:endParaRPr lang="en-US"/>
          </a:p>
        </p:txBody>
      </p:sp>
      <p:sp>
        <p:nvSpPr>
          <p:cNvPr id="3" name="Vertical Text Placeholder 2"/>
          <p:cNvSpPr>
            <a:spLocks noGrp="1"/>
          </p:cNvSpPr>
          <p:nvPr>
            <p:ph type="body" orient="vert" idx="1"/>
          </p:nvPr>
        </p:nvSpPr>
        <p:spPr>
          <a:xfrm>
            <a:off x="1053296" y="1030147"/>
            <a:ext cx="5423704" cy="4780344"/>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4" name="Date Placeholder 3"/>
          <p:cNvSpPr>
            <a:spLocks noGrp="1"/>
          </p:cNvSpPr>
          <p:nvPr>
            <p:ph type="dt" sz="half" idx="10"/>
          </p:nvPr>
        </p:nvSpPr>
        <p:spPr/>
        <p:txBody>
          <a:bodyPr/>
          <a:lstStyle/>
          <a:p>
            <a:fld id="{922913D9-FB53-47EE-8E0D-1C6BE710F2BF}" type="datetimeFigureOut">
              <a:rPr lang="fr-FR" smtClean="0"/>
              <a:t>17/09/2015</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1D6B8078-48D5-4078-B2E6-A91F975B8BAD}" type="slidenum">
              <a:rPr lang="fr-FR" smtClean="0"/>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a:p>
        </p:txBody>
      </p:sp>
      <p:sp>
        <p:nvSpPr>
          <p:cNvPr id="3" name="Content Placeholder 2"/>
          <p:cNvSpPr>
            <a:spLocks noGrp="1"/>
          </p:cNvSpPr>
          <p:nvPr>
            <p:ph idx="1"/>
          </p:nvPr>
        </p:nvSpPr>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922913D9-FB53-47EE-8E0D-1C6BE710F2BF}" type="datetimeFigureOut">
              <a:rPr lang="fr-FR" smtClean="0"/>
              <a:t>17/09/2015</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1D6B8078-48D5-4078-B2E6-A91F975B8BAD}" type="slidenum">
              <a:rPr lang="fr-FR" smtClean="0"/>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1258645" y="2900829"/>
            <a:ext cx="6637468" cy="1362075"/>
          </a:xfrm>
        </p:spPr>
        <p:txBody>
          <a:bodyPr anchor="b"/>
          <a:lstStyle>
            <a:lvl1pPr algn="l">
              <a:defRPr sz="4000" b="0" cap="none" baseline="0"/>
            </a:lvl1pPr>
          </a:lstStyle>
          <a:p>
            <a:r>
              <a:rPr lang="fr-FR" smtClean="0"/>
              <a:t>Modifiez le style du titre</a:t>
            </a:r>
            <a:endParaRPr lang="en-US" dirty="0"/>
          </a:p>
        </p:txBody>
      </p:sp>
      <p:sp>
        <p:nvSpPr>
          <p:cNvPr id="3" name="Text Placeholder 2"/>
          <p:cNvSpPr>
            <a:spLocks noGrp="1"/>
          </p:cNvSpPr>
          <p:nvPr>
            <p:ph type="body" idx="1"/>
          </p:nvPr>
        </p:nvSpPr>
        <p:spPr>
          <a:xfrm>
            <a:off x="1258645" y="4267200"/>
            <a:ext cx="6637467" cy="1520413"/>
          </a:xfrm>
        </p:spPr>
        <p:txBody>
          <a:bodyPr anchor="t"/>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922913D9-FB53-47EE-8E0D-1C6BE710F2BF}" type="datetimeFigureOut">
              <a:rPr lang="fr-FR" smtClean="0"/>
              <a:t>17/09/2015</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1D6B8078-48D5-4078-B2E6-A91F975B8BAD}" type="slidenum">
              <a:rPr lang="fr-FR" smtClean="0"/>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a:p>
        </p:txBody>
      </p:sp>
      <p:sp>
        <p:nvSpPr>
          <p:cNvPr id="5" name="Date Placeholder 4"/>
          <p:cNvSpPr>
            <a:spLocks noGrp="1"/>
          </p:cNvSpPr>
          <p:nvPr>
            <p:ph type="dt" sz="half" idx="10"/>
          </p:nvPr>
        </p:nvSpPr>
        <p:spPr/>
        <p:txBody>
          <a:bodyPr/>
          <a:lstStyle/>
          <a:p>
            <a:fld id="{922913D9-FB53-47EE-8E0D-1C6BE710F2BF}" type="datetimeFigureOut">
              <a:rPr lang="fr-FR" smtClean="0"/>
              <a:t>17/09/2015</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1D6B8078-48D5-4078-B2E6-A91F975B8BAD}" type="slidenum">
              <a:rPr lang="fr-FR" smtClean="0"/>
              <a:t>‹N°›</a:t>
            </a:fld>
            <a:endParaRPr lang="fr-FR"/>
          </a:p>
        </p:txBody>
      </p:sp>
      <p:sp>
        <p:nvSpPr>
          <p:cNvPr id="9" name="Content Placeholder 8"/>
          <p:cNvSpPr>
            <a:spLocks noGrp="1"/>
          </p:cNvSpPr>
          <p:nvPr>
            <p:ph sz="quarter" idx="13"/>
          </p:nvPr>
        </p:nvSpPr>
        <p:spPr>
          <a:xfrm>
            <a:off x="1042416" y="2313432"/>
            <a:ext cx="3419856" cy="3493008"/>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11" name="Content Placeholder 10"/>
          <p:cNvSpPr>
            <a:spLocks noGrp="1"/>
          </p:cNvSpPr>
          <p:nvPr>
            <p:ph sz="quarter" idx="14"/>
          </p:nvPr>
        </p:nvSpPr>
        <p:spPr>
          <a:xfrm>
            <a:off x="4645152" y="2313431"/>
            <a:ext cx="3419856" cy="3493008"/>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fr-FR" smtClean="0"/>
              <a:t>Modifiez le style du titre</a:t>
            </a:r>
            <a:endParaRPr lang="en-US"/>
          </a:p>
        </p:txBody>
      </p:sp>
      <p:sp>
        <p:nvSpPr>
          <p:cNvPr id="3" name="Text Placeholder 2"/>
          <p:cNvSpPr>
            <a:spLocks noGrp="1"/>
          </p:cNvSpPr>
          <p:nvPr>
            <p:ph type="body" idx="1"/>
          </p:nvPr>
        </p:nvSpPr>
        <p:spPr>
          <a:xfrm>
            <a:off x="1412111" y="2316009"/>
            <a:ext cx="3057148"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Content Placeholder 3"/>
          <p:cNvSpPr>
            <a:spLocks noGrp="1"/>
          </p:cNvSpPr>
          <p:nvPr>
            <p:ph sz="half" idx="2"/>
          </p:nvPr>
        </p:nvSpPr>
        <p:spPr>
          <a:xfrm>
            <a:off x="1041721" y="2974694"/>
            <a:ext cx="3419856"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Text Placeholder 4"/>
          <p:cNvSpPr>
            <a:spLocks noGrp="1"/>
          </p:cNvSpPr>
          <p:nvPr>
            <p:ph type="body" sz="quarter" idx="3"/>
          </p:nvPr>
        </p:nvSpPr>
        <p:spPr>
          <a:xfrm>
            <a:off x="5011837" y="2316010"/>
            <a:ext cx="3055717"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Content Placeholder 5"/>
          <p:cNvSpPr>
            <a:spLocks noGrp="1"/>
          </p:cNvSpPr>
          <p:nvPr>
            <p:ph sz="quarter" idx="4"/>
          </p:nvPr>
        </p:nvSpPr>
        <p:spPr>
          <a:xfrm>
            <a:off x="4645152" y="2974694"/>
            <a:ext cx="3419856"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7" name="Date Placeholder 6"/>
          <p:cNvSpPr>
            <a:spLocks noGrp="1"/>
          </p:cNvSpPr>
          <p:nvPr>
            <p:ph type="dt" sz="half" idx="10"/>
          </p:nvPr>
        </p:nvSpPr>
        <p:spPr/>
        <p:txBody>
          <a:bodyPr/>
          <a:lstStyle/>
          <a:p>
            <a:fld id="{922913D9-FB53-47EE-8E0D-1C6BE710F2BF}" type="datetimeFigureOut">
              <a:rPr lang="fr-FR" smtClean="0"/>
              <a:t>17/09/2015</a:t>
            </a:fld>
            <a:endParaRPr lang="fr-FR"/>
          </a:p>
        </p:txBody>
      </p:sp>
      <p:sp>
        <p:nvSpPr>
          <p:cNvPr id="8" name="Footer Placeholder 7"/>
          <p:cNvSpPr>
            <a:spLocks noGrp="1"/>
          </p:cNvSpPr>
          <p:nvPr>
            <p:ph type="ftr" sz="quarter" idx="11"/>
          </p:nvPr>
        </p:nvSpPr>
        <p:spPr/>
        <p:txBody>
          <a:bodyPr/>
          <a:lstStyle/>
          <a:p>
            <a:endParaRPr lang="fr-FR"/>
          </a:p>
        </p:txBody>
      </p:sp>
      <p:sp>
        <p:nvSpPr>
          <p:cNvPr id="9" name="Slide Number Placeholder 8"/>
          <p:cNvSpPr>
            <a:spLocks noGrp="1"/>
          </p:cNvSpPr>
          <p:nvPr>
            <p:ph type="sldNum" sz="quarter" idx="12"/>
          </p:nvPr>
        </p:nvSpPr>
        <p:spPr/>
        <p:txBody>
          <a:bodyPr/>
          <a:lstStyle/>
          <a:p>
            <a:fld id="{1D6B8078-48D5-4078-B2E6-A91F975B8BAD}" type="slidenum">
              <a:rPr lang="fr-FR" smtClean="0"/>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a:p>
        </p:txBody>
      </p:sp>
      <p:sp>
        <p:nvSpPr>
          <p:cNvPr id="3" name="Date Placeholder 2"/>
          <p:cNvSpPr>
            <a:spLocks noGrp="1"/>
          </p:cNvSpPr>
          <p:nvPr>
            <p:ph type="dt" sz="half" idx="10"/>
          </p:nvPr>
        </p:nvSpPr>
        <p:spPr/>
        <p:txBody>
          <a:bodyPr/>
          <a:lstStyle/>
          <a:p>
            <a:fld id="{922913D9-FB53-47EE-8E0D-1C6BE710F2BF}" type="datetimeFigureOut">
              <a:rPr lang="fr-FR" smtClean="0"/>
              <a:t>17/09/2015</a:t>
            </a:fld>
            <a:endParaRPr lang="fr-FR"/>
          </a:p>
        </p:txBody>
      </p:sp>
      <p:sp>
        <p:nvSpPr>
          <p:cNvPr id="4" name="Footer Placeholder 3"/>
          <p:cNvSpPr>
            <a:spLocks noGrp="1"/>
          </p:cNvSpPr>
          <p:nvPr>
            <p:ph type="ftr" sz="quarter" idx="11"/>
          </p:nvPr>
        </p:nvSpPr>
        <p:spPr/>
        <p:txBody>
          <a:bodyPr/>
          <a:lstStyle/>
          <a:p>
            <a:endParaRPr lang="fr-FR"/>
          </a:p>
        </p:txBody>
      </p:sp>
      <p:sp>
        <p:nvSpPr>
          <p:cNvPr id="5" name="Slide Number Placeholder 4"/>
          <p:cNvSpPr>
            <a:spLocks noGrp="1"/>
          </p:cNvSpPr>
          <p:nvPr>
            <p:ph type="sldNum" sz="quarter" idx="12"/>
          </p:nvPr>
        </p:nvSpPr>
        <p:spPr/>
        <p:txBody>
          <a:bodyPr/>
          <a:lstStyle/>
          <a:p>
            <a:fld id="{1D6B8078-48D5-4078-B2E6-A91F975B8BAD}" type="slidenum">
              <a:rPr lang="fr-FR" smtClean="0"/>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22913D9-FB53-47EE-8E0D-1C6BE710F2BF}" type="datetimeFigureOut">
              <a:rPr lang="fr-FR" smtClean="0"/>
              <a:t>17/09/2015</a:t>
            </a:fld>
            <a:endParaRPr lang="fr-FR"/>
          </a:p>
        </p:txBody>
      </p:sp>
      <p:sp>
        <p:nvSpPr>
          <p:cNvPr id="3" name="Footer Placeholder 2"/>
          <p:cNvSpPr>
            <a:spLocks noGrp="1"/>
          </p:cNvSpPr>
          <p:nvPr>
            <p:ph type="ftr" sz="quarter" idx="11"/>
          </p:nvPr>
        </p:nvSpPr>
        <p:spPr/>
        <p:txBody>
          <a:bodyPr/>
          <a:lstStyle/>
          <a:p>
            <a:endParaRPr lang="fr-FR"/>
          </a:p>
        </p:txBody>
      </p:sp>
      <p:sp>
        <p:nvSpPr>
          <p:cNvPr id="4" name="Slide Number Placeholder 3"/>
          <p:cNvSpPr>
            <a:spLocks noGrp="1"/>
          </p:cNvSpPr>
          <p:nvPr>
            <p:ph type="sldNum" sz="quarter" idx="12"/>
          </p:nvPr>
        </p:nvSpPr>
        <p:spPr/>
        <p:txBody>
          <a:bodyPr/>
          <a:lstStyle/>
          <a:p>
            <a:fld id="{1D6B8078-48D5-4078-B2E6-A91F975B8BAD}" type="slidenum">
              <a:rPr lang="fr-FR" smtClean="0"/>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spTree>
      <p:nvGrpSpPr>
        <p:cNvPr id="1" name=""/>
        <p:cNvGrpSpPr/>
        <p:nvPr/>
      </p:nvGrpSpPr>
      <p:grpSpPr>
        <a:xfrm>
          <a:off x="0" y="0"/>
          <a:ext cx="0" cy="0"/>
          <a:chOff x="0" y="0"/>
          <a:chExt cx="0" cy="0"/>
        </a:xfrm>
      </p:grpSpPr>
      <p:grpSp>
        <p:nvGrpSpPr>
          <p:cNvPr id="44" name="Group 43"/>
          <p:cNvGrpSpPr/>
          <p:nvPr/>
        </p:nvGrpSpPr>
        <p:grpSpPr>
          <a:xfrm>
            <a:off x="-382404" y="0"/>
            <a:ext cx="9932332" cy="6858000"/>
            <a:chOff x="-382404" y="0"/>
            <a:chExt cx="9932332" cy="6858000"/>
          </a:xfrm>
        </p:grpSpPr>
        <p:grpSp>
          <p:nvGrpSpPr>
            <p:cNvPr id="45" name="Group 44"/>
            <p:cNvGrpSpPr/>
            <p:nvPr/>
          </p:nvGrpSpPr>
          <p:grpSpPr>
            <a:xfrm>
              <a:off x="0" y="0"/>
              <a:ext cx="9144000" cy="6858000"/>
              <a:chOff x="0" y="0"/>
              <a:chExt cx="9144000" cy="6858000"/>
            </a:xfrm>
          </p:grpSpPr>
          <p:grpSp>
            <p:nvGrpSpPr>
              <p:cNvPr id="72" name="Group 4"/>
              <p:cNvGrpSpPr/>
              <p:nvPr/>
            </p:nvGrpSpPr>
            <p:grpSpPr>
              <a:xfrm>
                <a:off x="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3" name="Group 5"/>
              <p:cNvGrpSpPr/>
              <p:nvPr/>
            </p:nvGrpSpPr>
            <p:grpSpPr>
              <a:xfrm>
                <a:off x="42291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4"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Rectangle 79"/>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7" name="Freeform 46"/>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Freeform 49"/>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Freeform 50"/>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2" name="Hexagon 51"/>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Hexagon 52"/>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Hexagon 54"/>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Freeform 58"/>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Hexagon 62"/>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Hexagon 67"/>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Hexagon 68"/>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Freeform 69"/>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Freeform 70"/>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Rectangle 45"/>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Rectangle 56"/>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922913D9-FB53-47EE-8E0D-1C6BE710F2BF}" type="datetimeFigureOut">
              <a:rPr lang="fr-FR" smtClean="0"/>
              <a:t>17/09/2015</a:t>
            </a:fld>
            <a:endParaRPr lang="fr-FR"/>
          </a:p>
        </p:txBody>
      </p:sp>
      <p:sp>
        <p:nvSpPr>
          <p:cNvPr id="7" name="Slide Number Placeholder 6"/>
          <p:cNvSpPr>
            <a:spLocks noGrp="1"/>
          </p:cNvSpPr>
          <p:nvPr>
            <p:ph type="sldNum" sz="quarter" idx="12"/>
          </p:nvPr>
        </p:nvSpPr>
        <p:spPr/>
        <p:txBody>
          <a:bodyPr/>
          <a:lstStyle/>
          <a:p>
            <a:fld id="{1D6B8078-48D5-4078-B2E6-A91F975B8BAD}" type="slidenum">
              <a:rPr lang="fr-FR" smtClean="0"/>
              <a:t>‹N°›</a:t>
            </a:fld>
            <a:endParaRPr lang="fr-FR"/>
          </a:p>
        </p:txBody>
      </p:sp>
      <p:sp>
        <p:nvSpPr>
          <p:cNvPr id="58" name="Rectangle 57"/>
          <p:cNvSpPr/>
          <p:nvPr/>
        </p:nvSpPr>
        <p:spPr>
          <a:xfrm>
            <a:off x="905571" y="601883"/>
            <a:ext cx="3562257" cy="5648445"/>
          </a:xfrm>
          <a:prstGeom prst="rect">
            <a:avLst/>
          </a:prstGeom>
          <a:solidFill>
            <a:schemeClr val="bg1"/>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1145894" y="856527"/>
            <a:ext cx="3090440" cy="5150734"/>
          </a:xfrm>
        </p:spPr>
        <p:txBody>
          <a:bodyPr/>
          <a:lstStyle>
            <a:lvl1pPr>
              <a:defRPr sz="2400"/>
            </a:lvl1pPr>
            <a:lvl2pPr>
              <a:defRPr sz="2200"/>
            </a:lvl2pPr>
            <a:lvl3pPr>
              <a:defRPr sz="2000"/>
            </a:lvl3pPr>
            <a:lvl4pPr>
              <a:defRPr sz="1800"/>
            </a:lvl4pPr>
            <a:lvl5pPr>
              <a:defRPr sz="1600"/>
            </a:lvl5pPr>
            <a:lvl6pPr>
              <a:defRPr sz="2000"/>
            </a:lvl6pPr>
            <a:lvl7pPr>
              <a:defRPr sz="2000"/>
            </a:lvl7pPr>
            <a:lvl8pPr>
              <a:defRPr sz="2000"/>
            </a:lvl8pPr>
            <a:lvl9pPr>
              <a:defRPr sz="20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61" name="Rectangle 60"/>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Footer Placeholder 5"/>
          <p:cNvSpPr>
            <a:spLocks noGrp="1"/>
          </p:cNvSpPr>
          <p:nvPr>
            <p:ph type="ftr" sz="quarter" idx="11"/>
          </p:nvPr>
        </p:nvSpPr>
        <p:spPr>
          <a:xfrm>
            <a:off x="4641448" y="5724835"/>
            <a:ext cx="3493664" cy="365125"/>
          </a:xfrm>
        </p:spPr>
        <p:txBody>
          <a:bodyPr>
            <a:normAutofit/>
          </a:bodyPr>
          <a:lstStyle/>
          <a:p>
            <a:endParaRPr lang="fr-FR"/>
          </a:p>
        </p:txBody>
      </p:sp>
      <p:sp>
        <p:nvSpPr>
          <p:cNvPr id="2" name="Title 1"/>
          <p:cNvSpPr>
            <a:spLocks noGrp="1"/>
          </p:cNvSpPr>
          <p:nvPr>
            <p:ph type="title"/>
          </p:nvPr>
        </p:nvSpPr>
        <p:spPr>
          <a:xfrm>
            <a:off x="4739833" y="2657434"/>
            <a:ext cx="3304572" cy="1463153"/>
          </a:xfrm>
        </p:spPr>
        <p:txBody>
          <a:bodyPr anchor="b">
            <a:normAutofit/>
          </a:bodyPr>
          <a:lstStyle>
            <a:lvl1pPr algn="l">
              <a:defRPr sz="2800" b="0"/>
            </a:lvl1pPr>
          </a:lstStyle>
          <a:p>
            <a:r>
              <a:rPr lang="fr-FR" smtClean="0"/>
              <a:t>Modifiez le style du titre</a:t>
            </a:r>
            <a:endParaRPr lang="en-US"/>
          </a:p>
        </p:txBody>
      </p:sp>
      <p:sp>
        <p:nvSpPr>
          <p:cNvPr id="4" name="Text Placeholder 3"/>
          <p:cNvSpPr>
            <a:spLocks noGrp="1"/>
          </p:cNvSpPr>
          <p:nvPr>
            <p:ph type="body" sz="half" idx="2"/>
          </p:nvPr>
        </p:nvSpPr>
        <p:spPr>
          <a:xfrm>
            <a:off x="4736592" y="4136994"/>
            <a:ext cx="3298784" cy="1517904"/>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grpSp>
        <p:nvGrpSpPr>
          <p:cNvPr id="44" name="Group 43"/>
          <p:cNvGrpSpPr/>
          <p:nvPr/>
        </p:nvGrpSpPr>
        <p:grpSpPr>
          <a:xfrm>
            <a:off x="-382404" y="0"/>
            <a:ext cx="9932332" cy="6858000"/>
            <a:chOff x="-382404" y="0"/>
            <a:chExt cx="9932332" cy="6858000"/>
          </a:xfrm>
        </p:grpSpPr>
        <p:grpSp>
          <p:nvGrpSpPr>
            <p:cNvPr id="45" name="Group 44"/>
            <p:cNvGrpSpPr/>
            <p:nvPr/>
          </p:nvGrpSpPr>
          <p:grpSpPr>
            <a:xfrm>
              <a:off x="0" y="0"/>
              <a:ext cx="9144000" cy="6858000"/>
              <a:chOff x="0" y="0"/>
              <a:chExt cx="9144000" cy="6858000"/>
            </a:xfrm>
          </p:grpSpPr>
          <p:grpSp>
            <p:nvGrpSpPr>
              <p:cNvPr id="75" name="Group 4"/>
              <p:cNvGrpSpPr/>
              <p:nvPr/>
            </p:nvGrpSpPr>
            <p:grpSpPr>
              <a:xfrm>
                <a:off x="0" y="0"/>
                <a:ext cx="2514600" cy="6858000"/>
                <a:chOff x="0" y="0"/>
                <a:chExt cx="2514600" cy="6858000"/>
              </a:xfrm>
            </p:grpSpPr>
            <p:sp>
              <p:nvSpPr>
                <p:cNvPr id="87" name="Rectangle 8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8"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9"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6" name="Group 5"/>
              <p:cNvGrpSpPr/>
              <p:nvPr/>
            </p:nvGrpSpPr>
            <p:grpSpPr>
              <a:xfrm>
                <a:off x="42291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Rectangle 84"/>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85"/>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7" name="Group 9"/>
              <p:cNvGrpSpPr/>
              <p:nvPr/>
            </p:nvGrpSpPr>
            <p:grpSpPr>
              <a:xfrm rot="10800000">
                <a:off x="662940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8" name="Rectangle 77"/>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Rectangle 79"/>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Freeform 45"/>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7" name="Freeform 46"/>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Freeform 49"/>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Hexagon 50"/>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Hexagon 51"/>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Hexagon 60"/>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Freeform 62"/>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Hexagon 67"/>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Hexagon 68"/>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Hexagon 69"/>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Hexagon 70"/>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2" name="Hexagon 71"/>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3" name="Freeform 72"/>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4" name="Freeform 73"/>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94" name="Rectangle 93"/>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1" name="Rectangle 100"/>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2" name="Rectangle 101"/>
          <p:cNvSpPr/>
          <p:nvPr/>
        </p:nvSpPr>
        <p:spPr>
          <a:xfrm>
            <a:off x="905571" y="601883"/>
            <a:ext cx="3562257" cy="5648445"/>
          </a:xfrm>
          <a:prstGeom prst="rect">
            <a:avLst/>
          </a:prstGeom>
          <a:solidFill>
            <a:srgbClr val="FFFFFF"/>
          </a:solidFill>
          <a:ln w="3175">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Rectangle 104"/>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4734424" y="2660904"/>
            <a:ext cx="3300984" cy="1463040"/>
          </a:xfrm>
        </p:spPr>
        <p:txBody>
          <a:bodyPr anchor="b">
            <a:normAutofit/>
          </a:bodyPr>
          <a:lstStyle>
            <a:lvl1pPr algn="l">
              <a:defRPr sz="2800" b="0"/>
            </a:lvl1pPr>
          </a:lstStyle>
          <a:p>
            <a:r>
              <a:rPr lang="fr-FR" smtClean="0"/>
              <a:t>Modifiez le style du titre</a:t>
            </a:r>
            <a:endParaRPr lang="en-US"/>
          </a:p>
        </p:txBody>
      </p:sp>
      <p:sp>
        <p:nvSpPr>
          <p:cNvPr id="3" name="Picture Placeholder 2"/>
          <p:cNvSpPr>
            <a:spLocks noGrp="1"/>
          </p:cNvSpPr>
          <p:nvPr>
            <p:ph type="pic" idx="1"/>
          </p:nvPr>
        </p:nvSpPr>
        <p:spPr>
          <a:xfrm>
            <a:off x="1005208" y="693795"/>
            <a:ext cx="3359623" cy="5468112"/>
          </a:xfrm>
        </p:spPr>
        <p:txBody>
          <a:bodyPr/>
          <a:lstStyle>
            <a:lvl1pPr marL="0" indent="0">
              <a:buNone/>
              <a:defRPr sz="3200">
                <a:solidFill>
                  <a:schemeClr val="accent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smtClean="0"/>
              <a:t>Cliquez sur l'icône pour ajouter une image</a:t>
            </a:r>
            <a:endParaRPr lang="en-US" dirty="0"/>
          </a:p>
        </p:txBody>
      </p:sp>
      <p:sp>
        <p:nvSpPr>
          <p:cNvPr id="4" name="Text Placeholder 3"/>
          <p:cNvSpPr>
            <a:spLocks noGrp="1"/>
          </p:cNvSpPr>
          <p:nvPr>
            <p:ph type="body" sz="half" idx="2"/>
          </p:nvPr>
        </p:nvSpPr>
        <p:spPr>
          <a:xfrm>
            <a:off x="4734630" y="4133088"/>
            <a:ext cx="3300573" cy="1519561"/>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922913D9-FB53-47EE-8E0D-1C6BE710F2BF}" type="datetimeFigureOut">
              <a:rPr lang="fr-FR" smtClean="0"/>
              <a:t>17/09/2015</a:t>
            </a:fld>
            <a:endParaRPr lang="fr-FR"/>
          </a:p>
        </p:txBody>
      </p:sp>
      <p:sp>
        <p:nvSpPr>
          <p:cNvPr id="6" name="Footer Placeholder 5"/>
          <p:cNvSpPr>
            <a:spLocks noGrp="1"/>
          </p:cNvSpPr>
          <p:nvPr>
            <p:ph type="ftr" sz="quarter" idx="11"/>
          </p:nvPr>
        </p:nvSpPr>
        <p:spPr>
          <a:xfrm>
            <a:off x="4641448" y="5724835"/>
            <a:ext cx="3493664" cy="365125"/>
          </a:xfrm>
        </p:spPr>
        <p:txBody>
          <a:bodyPr>
            <a:normAutofit/>
          </a:bodyPr>
          <a:lstStyle/>
          <a:p>
            <a:endParaRPr lang="fr-FR"/>
          </a:p>
        </p:txBody>
      </p:sp>
      <p:sp>
        <p:nvSpPr>
          <p:cNvPr id="7" name="Slide Number Placeholder 6"/>
          <p:cNvSpPr>
            <a:spLocks noGrp="1"/>
          </p:cNvSpPr>
          <p:nvPr>
            <p:ph type="sldNum" sz="quarter" idx="12"/>
          </p:nvPr>
        </p:nvSpPr>
        <p:spPr/>
        <p:txBody>
          <a:bodyPr/>
          <a:lstStyle/>
          <a:p>
            <a:fld id="{1D6B8078-48D5-4078-B2E6-A91F975B8BAD}" type="slidenum">
              <a:rPr lang="fr-FR" smtClean="0"/>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42" name="Group 41"/>
          <p:cNvGrpSpPr/>
          <p:nvPr/>
        </p:nvGrpSpPr>
        <p:grpSpPr>
          <a:xfrm>
            <a:off x="-304800" y="0"/>
            <a:ext cx="9932332" cy="6858000"/>
            <a:chOff x="-382404" y="0"/>
            <a:chExt cx="9932332" cy="6858000"/>
          </a:xfrm>
        </p:grpSpPr>
        <p:grpSp>
          <p:nvGrpSpPr>
            <p:cNvPr id="43" name="Group 44"/>
            <p:cNvGrpSpPr/>
            <p:nvPr/>
          </p:nvGrpSpPr>
          <p:grpSpPr>
            <a:xfrm>
              <a:off x="0" y="0"/>
              <a:ext cx="9144000" cy="6858000"/>
              <a:chOff x="0" y="0"/>
              <a:chExt cx="9144000" cy="6858000"/>
            </a:xfrm>
          </p:grpSpPr>
          <p:grpSp>
            <p:nvGrpSpPr>
              <p:cNvPr id="101" name="Group 4"/>
              <p:cNvGrpSpPr/>
              <p:nvPr/>
            </p:nvGrpSpPr>
            <p:grpSpPr>
              <a:xfrm>
                <a:off x="0" y="0"/>
                <a:ext cx="2514600" cy="6858000"/>
                <a:chOff x="0" y="0"/>
                <a:chExt cx="2514600" cy="6858000"/>
              </a:xfrm>
            </p:grpSpPr>
            <p:sp>
              <p:nvSpPr>
                <p:cNvPr id="113" name="Rectangle 112"/>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5"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2" name="Group 5"/>
              <p:cNvGrpSpPr/>
              <p:nvPr/>
            </p:nvGrpSpPr>
            <p:grpSpPr>
              <a:xfrm>
                <a:off x="422910" y="0"/>
                <a:ext cx="2514600" cy="6858000"/>
                <a:chOff x="0" y="0"/>
                <a:chExt cx="2514600" cy="6858000"/>
              </a:xfrm>
            </p:grpSpPr>
            <p:sp>
              <p:nvSpPr>
                <p:cNvPr id="110" name="Rectangle 109"/>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1" name="Rectangle 110"/>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2" name="Rectangle 111"/>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3" name="Group 9"/>
              <p:cNvGrpSpPr/>
              <p:nvPr/>
            </p:nvGrpSpPr>
            <p:grpSpPr>
              <a:xfrm rot="10800000">
                <a:off x="6629400" y="0"/>
                <a:ext cx="2514600" cy="6858000"/>
                <a:chOff x="0" y="0"/>
                <a:chExt cx="2514600" cy="6858000"/>
              </a:xfrm>
            </p:grpSpPr>
            <p:sp>
              <p:nvSpPr>
                <p:cNvPr id="107" name="Rectangle 10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8" name="Rectangle 107"/>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9" name="Rectangle 108"/>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04" name="Rectangle 103"/>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Rectangle 104"/>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6" name="Rectangle 105"/>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4" name="Freeform 43"/>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5" name="Freeform 44"/>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6" name="Freeform 45"/>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7" name="Freeform 46"/>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Hexagon 49"/>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Hexagon 50"/>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Hexagon 51"/>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Hexagon 52"/>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Freeform 54"/>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Hexagon 56"/>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Hexagon 57"/>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Hexagon 58"/>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5" name="Hexagon 94"/>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6" name="Hexagon 95"/>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7" name="Hexagon 96"/>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8" name="Hexagon 97"/>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9" name="Freeform 98"/>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0" name="Freeform 99"/>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66" name="Rectangle 65"/>
          <p:cNvSpPr/>
          <p:nvPr/>
        </p:nvSpPr>
        <p:spPr>
          <a:xfrm>
            <a:off x="457200" y="333487"/>
            <a:ext cx="8229600" cy="6185647"/>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Rectangle 69"/>
          <p:cNvSpPr/>
          <p:nvPr/>
        </p:nvSpPr>
        <p:spPr>
          <a:xfrm>
            <a:off x="4561242" y="-21511"/>
            <a:ext cx="3679116" cy="699244"/>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Rectangle 70"/>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1043490" y="1027664"/>
            <a:ext cx="7024744" cy="1143000"/>
          </a:xfrm>
          <a:prstGeom prst="rect">
            <a:avLst/>
          </a:prstGeom>
        </p:spPr>
        <p:txBody>
          <a:bodyPr vert="horz" lIns="91440" tIns="45720" rIns="91440" bIns="45720" rtlCol="0" anchor="b">
            <a:normAutofit/>
          </a:bodyPr>
          <a:lstStyle/>
          <a:p>
            <a:r>
              <a:rPr lang="fr-FR" smtClean="0"/>
              <a:t>Modifiez le style du titre</a:t>
            </a:r>
            <a:endParaRPr lang="en-US" dirty="0"/>
          </a:p>
        </p:txBody>
      </p:sp>
      <p:sp>
        <p:nvSpPr>
          <p:cNvPr id="3" name="Text Placeholder 2"/>
          <p:cNvSpPr>
            <a:spLocks noGrp="1"/>
          </p:cNvSpPr>
          <p:nvPr>
            <p:ph type="body" idx="1"/>
          </p:nvPr>
        </p:nvSpPr>
        <p:spPr>
          <a:xfrm>
            <a:off x="1043492" y="2323652"/>
            <a:ext cx="6777317" cy="3508977"/>
          </a:xfrm>
          <a:prstGeom prst="rect">
            <a:avLst/>
          </a:prstGeom>
        </p:spPr>
        <p:txBody>
          <a:bodyPr vert="horz" lIns="91440" tIns="45720" rIns="91440" bIns="45720" rtlCol="0">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2"/>
          </p:nvPr>
        </p:nvSpPr>
        <p:spPr>
          <a:xfrm>
            <a:off x="5997388" y="224492"/>
            <a:ext cx="2133600" cy="365125"/>
          </a:xfrm>
          <a:prstGeom prst="rect">
            <a:avLst/>
          </a:prstGeom>
        </p:spPr>
        <p:txBody>
          <a:bodyPr vert="horz" lIns="91440" tIns="45720" rIns="91440" bIns="45720" rtlCol="0" anchor="ctr"/>
          <a:lstStyle>
            <a:lvl1pPr algn="r">
              <a:defRPr sz="1200">
                <a:solidFill>
                  <a:srgbClr val="FEFEFE"/>
                </a:solidFill>
              </a:defRPr>
            </a:lvl1pPr>
          </a:lstStyle>
          <a:p>
            <a:fld id="{922913D9-FB53-47EE-8E0D-1C6BE710F2BF}" type="datetimeFigureOut">
              <a:rPr lang="fr-FR" smtClean="0"/>
              <a:t>17/09/2015</a:t>
            </a:fld>
            <a:endParaRPr lang="fr-FR"/>
          </a:p>
        </p:txBody>
      </p:sp>
      <p:sp>
        <p:nvSpPr>
          <p:cNvPr id="5" name="Footer Placeholder 4"/>
          <p:cNvSpPr>
            <a:spLocks noGrp="1"/>
          </p:cNvSpPr>
          <p:nvPr>
            <p:ph type="ftr" sz="quarter" idx="3"/>
          </p:nvPr>
        </p:nvSpPr>
        <p:spPr>
          <a:xfrm>
            <a:off x="4641448" y="5852160"/>
            <a:ext cx="3502152" cy="365125"/>
          </a:xfrm>
          <a:prstGeom prst="rect">
            <a:avLst/>
          </a:prstGeom>
        </p:spPr>
        <p:txBody>
          <a:bodyPr vert="horz" lIns="91440" tIns="45720" rIns="91440" bIns="45720" rtlCol="0" anchor="ctr"/>
          <a:lstStyle>
            <a:lvl1pPr algn="r">
              <a:defRPr sz="1200">
                <a:solidFill>
                  <a:schemeClr val="accent1"/>
                </a:solidFill>
              </a:defRPr>
            </a:lvl1pPr>
          </a:lstStyle>
          <a:p>
            <a:endParaRPr lang="fr-FR"/>
          </a:p>
        </p:txBody>
      </p:sp>
      <p:sp>
        <p:nvSpPr>
          <p:cNvPr id="6" name="Slide Number Placeholder 5"/>
          <p:cNvSpPr>
            <a:spLocks noGrp="1"/>
          </p:cNvSpPr>
          <p:nvPr>
            <p:ph type="sldNum" sz="quarter" idx="4"/>
          </p:nvPr>
        </p:nvSpPr>
        <p:spPr>
          <a:xfrm>
            <a:off x="4649096" y="224491"/>
            <a:ext cx="1332156" cy="365125"/>
          </a:xfrm>
          <a:prstGeom prst="rect">
            <a:avLst/>
          </a:prstGeom>
        </p:spPr>
        <p:txBody>
          <a:bodyPr vert="horz" lIns="91440" tIns="45720" rIns="91440" bIns="45720" rtlCol="0" anchor="ctr"/>
          <a:lstStyle>
            <a:lvl1pPr algn="l">
              <a:defRPr sz="1200">
                <a:solidFill>
                  <a:srgbClr val="FEFEFE"/>
                </a:solidFill>
              </a:defRPr>
            </a:lvl1pPr>
          </a:lstStyle>
          <a:p>
            <a:fld id="{1D6B8078-48D5-4078-B2E6-A91F975B8BAD}" type="slidenum">
              <a:rPr lang="fr-FR" smtClean="0"/>
              <a:t>‹N°›</a:t>
            </a:fld>
            <a:endParaRPr lang="fr-F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spcBef>
          <a:spcPct val="0"/>
        </a:spcBef>
        <a:buNone/>
        <a:defRPr sz="40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274320" algn="l" defTabSz="914400" rtl="0" eaLnBrk="1" latinLnBrk="0" hangingPunct="1">
        <a:spcBef>
          <a:spcPct val="20000"/>
        </a:spcBef>
        <a:buClr>
          <a:schemeClr val="accent1"/>
        </a:buClr>
        <a:buSzPct val="76000"/>
        <a:buFont typeface="Wingdings 2" pitchFamily="18" charset="2"/>
        <a:buChar char=""/>
        <a:defRPr sz="2400" kern="1200">
          <a:solidFill>
            <a:schemeClr val="tx2"/>
          </a:solidFill>
          <a:latin typeface="+mn-lt"/>
          <a:ea typeface="+mn-ea"/>
          <a:cs typeface="+mn-cs"/>
        </a:defRPr>
      </a:lvl1pPr>
      <a:lvl2pPr marL="640080" indent="-274320" algn="l" defTabSz="914400" rtl="0" eaLnBrk="1" latinLnBrk="0" hangingPunct="1">
        <a:spcBef>
          <a:spcPct val="20000"/>
        </a:spcBef>
        <a:buClr>
          <a:schemeClr val="accent1"/>
        </a:buClr>
        <a:buSzPct val="76000"/>
        <a:buFont typeface="Wingdings 2" pitchFamily="18" charset="2"/>
        <a:buChar char=""/>
        <a:defRPr sz="2200" kern="1200">
          <a:solidFill>
            <a:schemeClr val="tx2"/>
          </a:solidFill>
          <a:latin typeface="+mn-lt"/>
          <a:ea typeface="+mn-ea"/>
          <a:cs typeface="+mn-cs"/>
        </a:defRPr>
      </a:lvl2pPr>
      <a:lvl3pPr marL="914400" indent="-228600" algn="l" defTabSz="914400" rtl="0" eaLnBrk="1" latinLnBrk="0" hangingPunct="1">
        <a:spcBef>
          <a:spcPct val="20000"/>
        </a:spcBef>
        <a:buClr>
          <a:schemeClr val="accent1"/>
        </a:buClr>
        <a:buSzPct val="76000"/>
        <a:buFont typeface="Wingdings 2" pitchFamily="18" charset="2"/>
        <a:buChar char=""/>
        <a:defRPr sz="2000" kern="1200">
          <a:solidFill>
            <a:schemeClr val="tx2"/>
          </a:solidFill>
          <a:latin typeface="+mn-lt"/>
          <a:ea typeface="+mn-ea"/>
          <a:cs typeface="+mn-cs"/>
        </a:defRPr>
      </a:lvl3pPr>
      <a:lvl4pPr marL="1124712" indent="-228600" algn="l" defTabSz="914400" rtl="0" eaLnBrk="1" latinLnBrk="0" hangingPunct="1">
        <a:spcBef>
          <a:spcPct val="20000"/>
        </a:spcBef>
        <a:buClr>
          <a:schemeClr val="accent1"/>
        </a:buClr>
        <a:buSzPct val="76000"/>
        <a:buFont typeface="Wingdings 2" pitchFamily="18" charset="2"/>
        <a:buChar char=""/>
        <a:defRPr sz="1800" kern="1200">
          <a:solidFill>
            <a:schemeClr val="tx2"/>
          </a:solidFill>
          <a:latin typeface="+mn-lt"/>
          <a:ea typeface="+mn-ea"/>
          <a:cs typeface="+mn-cs"/>
        </a:defRPr>
      </a:lvl4pPr>
      <a:lvl5pPr marL="1325880" indent="-228600" algn="l" defTabSz="914400" rtl="0" eaLnBrk="1" latinLnBrk="0" hangingPunct="1">
        <a:spcBef>
          <a:spcPct val="20000"/>
        </a:spcBef>
        <a:buClr>
          <a:schemeClr val="accent1"/>
        </a:buClr>
        <a:buSzPct val="76000"/>
        <a:buFont typeface="Wingdings 2" pitchFamily="18" charset="2"/>
        <a:buChar char=""/>
        <a:defRPr sz="1600" kern="1200" baseline="0">
          <a:solidFill>
            <a:schemeClr val="tx2"/>
          </a:solidFill>
          <a:latin typeface="+mn-lt"/>
          <a:ea typeface="+mn-ea"/>
          <a:cs typeface="+mn-cs"/>
        </a:defRPr>
      </a:lvl5pPr>
      <a:lvl6pPr marL="1517904"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6pPr>
      <a:lvl7pPr marL="1719072"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7pPr>
      <a:lvl8pPr marL="1920240"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8pPr>
      <a:lvl9pPr marL="2121408"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4733365" y="2708476"/>
            <a:ext cx="3313355" cy="3168796"/>
          </a:xfrm>
        </p:spPr>
        <p:txBody>
          <a:bodyPr>
            <a:normAutofit fontScale="90000"/>
          </a:bodyPr>
          <a:lstStyle/>
          <a:p>
            <a:r>
              <a:rPr lang="fr-FR" dirty="0" smtClean="0"/>
              <a:t>LA RETRAITE DE L’INFIRMIERE LIBERALE &amp; </a:t>
            </a:r>
            <a:br>
              <a:rPr lang="fr-FR" dirty="0" smtClean="0"/>
            </a:br>
            <a:r>
              <a:rPr lang="fr-FR" dirty="0" smtClean="0"/>
              <a:t>LE REGIME INVALIDITE DECES</a:t>
            </a:r>
            <a:endParaRPr lang="fr-FR" dirty="0"/>
          </a:p>
        </p:txBody>
      </p:sp>
      <p:pic>
        <p:nvPicPr>
          <p:cNvPr id="5" name="Imag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95536" y="3933056"/>
            <a:ext cx="3744000" cy="1463124"/>
          </a:xfrm>
          <a:prstGeom prst="rect">
            <a:avLst/>
          </a:prstGeom>
        </p:spPr>
      </p:pic>
    </p:spTree>
    <p:extLst>
      <p:ext uri="{BB962C8B-B14F-4D97-AF65-F5344CB8AC3E}">
        <p14:creationId xmlns:p14="http://schemas.microsoft.com/office/powerpoint/2010/main" val="200383153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smtClean="0"/>
              <a:t>Trimestres pour enfants :</a:t>
            </a:r>
            <a:br>
              <a:rPr lang="fr-FR" dirty="0" smtClean="0"/>
            </a:br>
            <a:endParaRPr lang="fr-FR" dirty="0"/>
          </a:p>
        </p:txBody>
      </p:sp>
      <p:sp>
        <p:nvSpPr>
          <p:cNvPr id="3" name="Espace réservé du contenu 2"/>
          <p:cNvSpPr>
            <a:spLocks noGrp="1"/>
          </p:cNvSpPr>
          <p:nvPr>
            <p:ph idx="1"/>
          </p:nvPr>
        </p:nvSpPr>
        <p:spPr>
          <a:xfrm>
            <a:off x="1043492" y="1556792"/>
            <a:ext cx="6777317" cy="4275837"/>
          </a:xfrm>
        </p:spPr>
        <p:txBody>
          <a:bodyPr>
            <a:normAutofit fontScale="92500"/>
          </a:bodyPr>
          <a:lstStyle/>
          <a:p>
            <a:r>
              <a:rPr lang="fr-FR" dirty="0" smtClean="0"/>
              <a:t> Jusqu'à présent, les femmes ayant exercé une profession salariée, commerciale, artisanale ou agricole à un moment de leur carrière, bénéficiaient sous certaines conditions d'une majoration de durée d'assurance de 8 trimestres maximum pour chaque enfant élevé.</a:t>
            </a:r>
          </a:p>
          <a:p>
            <a:r>
              <a:rPr lang="fr-FR" dirty="0" smtClean="0"/>
              <a:t> Depuis le 1er avril 2010 la loi a remplacé cette majoration par 3 nouvelles majorations, auxquelles les ressortissants du régime de retraite des professions libérales peuvent désormais eux aussi prétendre.</a:t>
            </a:r>
          </a:p>
          <a:p>
            <a:pPr marL="68580" indent="0">
              <a:buNone/>
            </a:pPr>
            <a:endParaRPr lang="fr-FR" dirty="0"/>
          </a:p>
        </p:txBody>
      </p:sp>
    </p:spTree>
    <p:extLst>
      <p:ext uri="{BB962C8B-B14F-4D97-AF65-F5344CB8AC3E}">
        <p14:creationId xmlns:p14="http://schemas.microsoft.com/office/powerpoint/2010/main" val="286467467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548680"/>
            <a:ext cx="8229600" cy="1080120"/>
          </a:xfrm>
        </p:spPr>
        <p:txBody>
          <a:bodyPr>
            <a:noAutofit/>
          </a:bodyPr>
          <a:lstStyle/>
          <a:p>
            <a:r>
              <a:rPr lang="fr-FR" sz="3200" dirty="0" smtClean="0"/>
              <a:t/>
            </a:r>
            <a:br>
              <a:rPr lang="fr-FR" sz="3200" dirty="0" smtClean="0"/>
            </a:br>
            <a:r>
              <a:rPr lang="fr-FR" sz="3200" dirty="0"/>
              <a:t/>
            </a:r>
            <a:br>
              <a:rPr lang="fr-FR" sz="3200" dirty="0"/>
            </a:br>
            <a:r>
              <a:rPr lang="fr-FR" sz="2800" dirty="0" smtClean="0"/>
              <a:t>Enfants nés ou adoptés avant janvier 2010</a:t>
            </a:r>
            <a:r>
              <a:rPr lang="fr-FR" sz="3200" dirty="0" smtClean="0"/>
              <a:t/>
            </a:r>
            <a:br>
              <a:rPr lang="fr-FR" sz="3200" dirty="0" smtClean="0"/>
            </a:br>
            <a:endParaRPr lang="fr-FR" sz="3200" dirty="0"/>
          </a:p>
        </p:txBody>
      </p:sp>
      <p:sp>
        <p:nvSpPr>
          <p:cNvPr id="3" name="Espace réservé du contenu 2"/>
          <p:cNvSpPr>
            <a:spLocks noGrp="1"/>
          </p:cNvSpPr>
          <p:nvPr>
            <p:ph idx="1"/>
          </p:nvPr>
        </p:nvSpPr>
        <p:spPr>
          <a:xfrm>
            <a:off x="395536" y="1772816"/>
            <a:ext cx="8229600" cy="4525963"/>
          </a:xfrm>
        </p:spPr>
        <p:txBody>
          <a:bodyPr>
            <a:normAutofit fontScale="77500" lnSpcReduction="20000"/>
          </a:bodyPr>
          <a:lstStyle/>
          <a:p>
            <a:r>
              <a:rPr lang="fr-FR" b="1" dirty="0" smtClean="0"/>
              <a:t>Trois majorations </a:t>
            </a:r>
            <a:r>
              <a:rPr lang="fr-FR" b="1" dirty="0"/>
              <a:t>distinctes </a:t>
            </a:r>
            <a:r>
              <a:rPr lang="fr-FR" b="1" dirty="0" smtClean="0"/>
              <a:t> </a:t>
            </a:r>
            <a:r>
              <a:rPr lang="fr-FR" dirty="0" smtClean="0"/>
              <a:t>peuvent être attribuées aux mères qui déclarent des enfants nés ou adoptés :</a:t>
            </a:r>
          </a:p>
          <a:p>
            <a:pPr lvl="1"/>
            <a:r>
              <a:rPr lang="fr-FR" dirty="0" smtClean="0"/>
              <a:t>La majoration au titre de la maternité, soit 4 trimestres par enfant (y compris les enfants mort-nés).</a:t>
            </a:r>
          </a:p>
          <a:p>
            <a:pPr lvl="1"/>
            <a:r>
              <a:rPr lang="fr-FR" dirty="0" smtClean="0"/>
              <a:t>La majoration au titre des démarches d'adoption, soit 4 trimestres par enfant adopté durant sa minorité (le nom de la mère doit être mentionné sur l'acte ou le jugement d'adoption).</a:t>
            </a:r>
          </a:p>
          <a:p>
            <a:pPr lvl="1"/>
            <a:r>
              <a:rPr lang="fr-FR" dirty="0" smtClean="0"/>
              <a:t>La majoration au titre de l'éducation, soit 4 trimestres par enfant biologique ou adoptif éduqué pendant les 4 années suivant sa naissance ou son adoption, à raison d'un trimestre par année complète de résidence commune avec l'enfant et sous réserve que les conditions suivantes soient remplies :</a:t>
            </a:r>
          </a:p>
          <a:p>
            <a:pPr lvl="2"/>
            <a:r>
              <a:rPr lang="fr-FR" dirty="0" smtClean="0"/>
              <a:t>avoir pour chacun des parents une durée d'assurance minimale de 2 années à un régime obligatoire français ou européen (sauf si la mère indique avoir élevé seule l'enfant tout ou partie de la période des 4 années suivant sa naissance ou son adoption).</a:t>
            </a:r>
          </a:p>
          <a:p>
            <a:pPr lvl="2"/>
            <a:r>
              <a:rPr lang="fr-FR" dirty="0" smtClean="0"/>
              <a:t>avoir eu l'autorité parentale sur l'enfant biologique pendant les 4 années suivant sa naissance. </a:t>
            </a:r>
          </a:p>
          <a:p>
            <a:endParaRPr lang="fr-FR" dirty="0"/>
          </a:p>
        </p:txBody>
      </p:sp>
    </p:spTree>
    <p:extLst>
      <p:ext uri="{BB962C8B-B14F-4D97-AF65-F5344CB8AC3E}">
        <p14:creationId xmlns:p14="http://schemas.microsoft.com/office/powerpoint/2010/main" val="33187232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043608" y="764704"/>
            <a:ext cx="7024744" cy="792088"/>
          </a:xfrm>
        </p:spPr>
        <p:txBody>
          <a:bodyPr/>
          <a:lstStyle/>
          <a:p>
            <a:pPr algn="ctr"/>
            <a:r>
              <a:rPr lang="fr-FR" dirty="0" smtClean="0"/>
              <a:t>Pour les pères</a:t>
            </a:r>
            <a:endParaRPr lang="fr-FR" dirty="0"/>
          </a:p>
        </p:txBody>
      </p:sp>
      <p:sp>
        <p:nvSpPr>
          <p:cNvPr id="3" name="Espace réservé du contenu 2"/>
          <p:cNvSpPr>
            <a:spLocks noGrp="1"/>
          </p:cNvSpPr>
          <p:nvPr>
            <p:ph idx="1"/>
          </p:nvPr>
        </p:nvSpPr>
        <p:spPr>
          <a:xfrm>
            <a:off x="1043492" y="1628800"/>
            <a:ext cx="6777317" cy="4608512"/>
          </a:xfrm>
        </p:spPr>
        <p:txBody>
          <a:bodyPr>
            <a:normAutofit fontScale="77500" lnSpcReduction="20000"/>
          </a:bodyPr>
          <a:lstStyle/>
          <a:p>
            <a:r>
              <a:rPr lang="fr-FR" dirty="0" smtClean="0"/>
              <a:t>Le père ayant élevé seul (c'est-à-dire sans la mère) son enfant pendant une ou plusieurs années avant ses 4 ans (ou au cours des 4 ans suivant son adoption) peut bénéficier d'un trimestre de majoration au titre de l'éducation par année complète de résidence commune avec l'enfant, s'il a eu l'autorité parentale sur son enfant biologique pendant les 4 années suivant sa naissance (la mère pourra bénéficier, si elle remplit les conditions, du nombre de trimestres restants à raison d'un trimestre par année pleine d'éducation, dans la limite de la durée de résidence commune avec l'enfant).</a:t>
            </a:r>
          </a:p>
          <a:p>
            <a:r>
              <a:rPr lang="fr-FR" dirty="0" smtClean="0"/>
              <a:t> Pour les enfants adoptés, la majoration de 4 trimestres au titre des démarches d'adoption revient au père s'il prouve qu'il a élevé seul son enfant avant le 4ème anniversaire de l'adoption. La majoration lui sera alors attribuée à raison d'un trimestre par année pleine d'éducation (la mère peut bénéficier du nombre de trimestres restants).</a:t>
            </a:r>
          </a:p>
          <a:p>
            <a:endParaRPr lang="fr-FR" dirty="0" smtClean="0"/>
          </a:p>
          <a:p>
            <a:endParaRPr lang="fr-FR" dirty="0"/>
          </a:p>
        </p:txBody>
      </p:sp>
    </p:spTree>
    <p:extLst>
      <p:ext uri="{BB962C8B-B14F-4D97-AF65-F5344CB8AC3E}">
        <p14:creationId xmlns:p14="http://schemas.microsoft.com/office/powerpoint/2010/main" val="174399720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043490" y="1027664"/>
            <a:ext cx="7024744" cy="817160"/>
          </a:xfrm>
        </p:spPr>
        <p:txBody>
          <a:bodyPr>
            <a:noAutofit/>
          </a:bodyPr>
          <a:lstStyle/>
          <a:p>
            <a:r>
              <a:rPr lang="fr-FR" sz="3200" dirty="0" smtClean="0"/>
              <a:t>Trimestres pour </a:t>
            </a:r>
            <a:br>
              <a:rPr lang="fr-FR" sz="3200" dirty="0" smtClean="0"/>
            </a:br>
            <a:r>
              <a:rPr lang="fr-FR" sz="3200" dirty="0" smtClean="0"/>
              <a:t>enfants handicapés :</a:t>
            </a:r>
            <a:br>
              <a:rPr lang="fr-FR" sz="3200" dirty="0" smtClean="0"/>
            </a:br>
            <a:endParaRPr lang="fr-FR" sz="3200" dirty="0"/>
          </a:p>
        </p:txBody>
      </p:sp>
      <p:sp>
        <p:nvSpPr>
          <p:cNvPr id="3" name="Espace réservé du contenu 2"/>
          <p:cNvSpPr>
            <a:spLocks noGrp="1"/>
          </p:cNvSpPr>
          <p:nvPr>
            <p:ph idx="1"/>
          </p:nvPr>
        </p:nvSpPr>
        <p:spPr>
          <a:xfrm>
            <a:off x="1043492" y="1772816"/>
            <a:ext cx="6777317" cy="4059813"/>
          </a:xfrm>
        </p:spPr>
        <p:txBody>
          <a:bodyPr>
            <a:normAutofit/>
          </a:bodyPr>
          <a:lstStyle/>
          <a:p>
            <a:endParaRPr lang="fr-FR" dirty="0" smtClean="0"/>
          </a:p>
          <a:p>
            <a:r>
              <a:rPr lang="fr-FR" dirty="0" smtClean="0"/>
              <a:t> Le dispositif de majoration de durée d'assurance pour les assurés ayant élevé un enfant handicapé, prévu pour le régime des salariés, a été rendu applicable aux professions libérales par la loi du 9 novembre 2010, à raison de 1 trimestre par période d'éducation de l'enfant pendant 30 mois, dans la limite de 8 trimestres. </a:t>
            </a:r>
            <a:endParaRPr lang="fr-FR" dirty="0"/>
          </a:p>
        </p:txBody>
      </p:sp>
    </p:spTree>
    <p:extLst>
      <p:ext uri="{BB962C8B-B14F-4D97-AF65-F5344CB8AC3E}">
        <p14:creationId xmlns:p14="http://schemas.microsoft.com/office/powerpoint/2010/main" val="47287922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smtClean="0"/>
              <a:t>Calcul de la prestation</a:t>
            </a:r>
            <a:br>
              <a:rPr lang="fr-FR" dirty="0" smtClean="0"/>
            </a:br>
            <a:endParaRPr lang="fr-FR" dirty="0"/>
          </a:p>
        </p:txBody>
      </p:sp>
      <p:sp>
        <p:nvSpPr>
          <p:cNvPr id="3" name="Espace réservé du contenu 2"/>
          <p:cNvSpPr>
            <a:spLocks noGrp="1"/>
          </p:cNvSpPr>
          <p:nvPr>
            <p:ph idx="1"/>
          </p:nvPr>
        </p:nvSpPr>
        <p:spPr>
          <a:xfrm>
            <a:off x="1043492" y="1772816"/>
            <a:ext cx="6777317" cy="4059813"/>
          </a:xfrm>
        </p:spPr>
        <p:txBody>
          <a:bodyPr>
            <a:normAutofit fontScale="77500" lnSpcReduction="20000"/>
          </a:bodyPr>
          <a:lstStyle/>
          <a:p>
            <a:r>
              <a:rPr lang="fr-FR" dirty="0" smtClean="0"/>
              <a:t>Le montant annuel de la pension de retraite du régime de base est égal au produit du nombre de points acquis par la valeur du point fixée pour l'année en cours.</a:t>
            </a:r>
          </a:p>
          <a:p>
            <a:r>
              <a:rPr lang="fr-FR" dirty="0" smtClean="0"/>
              <a:t> La valeur du point est de 0,5620 € au  1er avril 2015.</a:t>
            </a:r>
          </a:p>
          <a:p>
            <a:r>
              <a:rPr lang="fr-FR" dirty="0" smtClean="0"/>
              <a:t> Depuis le 1er janvier 2004, les pensions servies par le régime ont été définitivement transformées en points. Le nombre de points obtenu est arrondi au dixième le plus proche.</a:t>
            </a:r>
          </a:p>
          <a:p>
            <a:r>
              <a:rPr lang="fr-FR" dirty="0" smtClean="0"/>
              <a:t>Cotisations et validation des droits :</a:t>
            </a:r>
          </a:p>
          <a:p>
            <a:pPr lvl="1"/>
            <a:r>
              <a:rPr lang="fr-FR" dirty="0" smtClean="0"/>
              <a:t>Depuis le 1er janvier 2004, les cotisations réglées après cette date et au-delà de cinq ans à compter de leur date d'exigibilité entrent dans le calcul de la durée d'assurance, mais aucun point n'est validé.</a:t>
            </a:r>
          </a:p>
          <a:p>
            <a:endParaRPr lang="fr-FR" dirty="0"/>
          </a:p>
        </p:txBody>
      </p:sp>
    </p:spTree>
    <p:extLst>
      <p:ext uri="{BB962C8B-B14F-4D97-AF65-F5344CB8AC3E}">
        <p14:creationId xmlns:p14="http://schemas.microsoft.com/office/powerpoint/2010/main" val="10340615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043608" y="764704"/>
            <a:ext cx="7024744" cy="1143000"/>
          </a:xfrm>
        </p:spPr>
        <p:txBody>
          <a:bodyPr>
            <a:normAutofit fontScale="90000"/>
          </a:bodyPr>
          <a:lstStyle/>
          <a:p>
            <a:r>
              <a:rPr lang="fr-FR" dirty="0" smtClean="0"/>
              <a:t>Retraite avec ou sans décote</a:t>
            </a:r>
            <a:endParaRPr lang="fr-FR" dirty="0"/>
          </a:p>
        </p:txBody>
      </p:sp>
      <p:sp>
        <p:nvSpPr>
          <p:cNvPr id="3" name="Espace réservé du contenu 2"/>
          <p:cNvSpPr>
            <a:spLocks noGrp="1"/>
          </p:cNvSpPr>
          <p:nvPr>
            <p:ph idx="1"/>
          </p:nvPr>
        </p:nvSpPr>
        <p:spPr>
          <a:xfrm>
            <a:off x="1043492" y="2060848"/>
            <a:ext cx="6777317" cy="4176464"/>
          </a:xfrm>
        </p:spPr>
        <p:txBody>
          <a:bodyPr>
            <a:normAutofit fontScale="77500" lnSpcReduction="20000"/>
          </a:bodyPr>
          <a:lstStyle/>
          <a:p>
            <a:r>
              <a:rPr lang="fr-FR" dirty="0" smtClean="0"/>
              <a:t>Retraite avec décote :</a:t>
            </a:r>
          </a:p>
          <a:p>
            <a:pPr lvl="1"/>
            <a:r>
              <a:rPr lang="fr-FR" dirty="0" smtClean="0"/>
              <a:t> Si l'assuré ne répond pas aux conditions pour percevoir la retraite au taux plein, celle-ci peut-être liquidée, à partir de l'âge légal avec application définitive de 1,25% par trimestre manquant, dans la limite de 20 (25%), applicable au plus petit des nombres suivants :</a:t>
            </a:r>
          </a:p>
          <a:p>
            <a:pPr lvl="1"/>
            <a:r>
              <a:rPr lang="fr-FR" dirty="0" smtClean="0"/>
              <a:t>trimestres manquants pour atteindre l'âge du taux plein;</a:t>
            </a:r>
          </a:p>
          <a:p>
            <a:pPr lvl="1"/>
            <a:r>
              <a:rPr lang="fr-FR" dirty="0" smtClean="0"/>
              <a:t>trimestres manquants pour atteindre la durée d'assurance nécessaire selon la génération (cf. tableau synthétique ci-dessus)</a:t>
            </a:r>
          </a:p>
          <a:p>
            <a:endParaRPr lang="fr-FR" dirty="0" smtClean="0"/>
          </a:p>
          <a:p>
            <a:r>
              <a:rPr lang="fr-FR" dirty="0" smtClean="0"/>
              <a:t>Retraite avec surcote :</a:t>
            </a:r>
          </a:p>
          <a:p>
            <a:pPr lvl="1"/>
            <a:r>
              <a:rPr lang="fr-FR" dirty="0" smtClean="0"/>
              <a:t> La pension peut-être ajournée au-delà de l'âge légal et de la durée d'assurance nécessaire, avec application d'une surcote de 0,75% par trimestres supplémentaire cotisé après le 1er janvier 2004. </a:t>
            </a:r>
            <a:endParaRPr lang="fr-FR" dirty="0"/>
          </a:p>
        </p:txBody>
      </p:sp>
    </p:spTree>
    <p:extLst>
      <p:ext uri="{BB962C8B-B14F-4D97-AF65-F5344CB8AC3E}">
        <p14:creationId xmlns:p14="http://schemas.microsoft.com/office/powerpoint/2010/main" val="51552037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043608" y="692696"/>
            <a:ext cx="7024744" cy="1143000"/>
          </a:xfrm>
        </p:spPr>
        <p:txBody>
          <a:bodyPr>
            <a:normAutofit fontScale="90000"/>
          </a:bodyPr>
          <a:lstStyle/>
          <a:p>
            <a:r>
              <a:rPr lang="fr-FR" dirty="0" smtClean="0"/>
              <a:t>Cumul activité / retraite &gt; Régime de base</a:t>
            </a:r>
            <a:endParaRPr lang="fr-FR" dirty="0"/>
          </a:p>
        </p:txBody>
      </p:sp>
      <p:sp>
        <p:nvSpPr>
          <p:cNvPr id="3" name="Espace réservé du contenu 2"/>
          <p:cNvSpPr>
            <a:spLocks noGrp="1"/>
          </p:cNvSpPr>
          <p:nvPr>
            <p:ph idx="1"/>
          </p:nvPr>
        </p:nvSpPr>
        <p:spPr>
          <a:xfrm>
            <a:off x="1043492" y="1844824"/>
            <a:ext cx="6777317" cy="4536504"/>
          </a:xfrm>
        </p:spPr>
        <p:txBody>
          <a:bodyPr>
            <a:noAutofit/>
          </a:bodyPr>
          <a:lstStyle/>
          <a:p>
            <a:pPr marL="68580" indent="0">
              <a:buNone/>
            </a:pPr>
            <a:r>
              <a:rPr lang="fr-FR" sz="1400" dirty="0"/>
              <a:t> La loi du 20 janvier 2014 a réformé les dispositions relatives au cumul d'une activité et d'une retraite.</a:t>
            </a:r>
          </a:p>
          <a:p>
            <a:r>
              <a:rPr lang="fr-FR" sz="1400" dirty="0" smtClean="0"/>
              <a:t>Rappel </a:t>
            </a:r>
            <a:r>
              <a:rPr lang="fr-FR" sz="1400" dirty="0"/>
              <a:t>des dispositions antérieures :</a:t>
            </a:r>
          </a:p>
          <a:p>
            <a:pPr marL="68580" indent="0">
              <a:buNone/>
            </a:pPr>
            <a:r>
              <a:rPr lang="fr-FR" sz="1400" dirty="0"/>
              <a:t> Depuis le 1er janvier 2004, lorsqu'un assuré exerçait successivement ou simultanément des activités relevant de plusieurs régimes, il pouvait solliciter la liquidation de sa retraite auprès de l'un d'eux et conserver ou reprendre une activité professionnelle dans l'un ou l'autre sans aucunes incidences réciproques. </a:t>
            </a:r>
          </a:p>
          <a:p>
            <a:r>
              <a:rPr lang="fr-FR" sz="1400" dirty="0"/>
              <a:t>Nouvelles dispositions applicables au du 1er janvier 2015 :</a:t>
            </a:r>
          </a:p>
          <a:p>
            <a:pPr marL="68580" indent="0">
              <a:buNone/>
            </a:pPr>
            <a:r>
              <a:rPr lang="fr-FR" sz="1400" dirty="0"/>
              <a:t> 1- Blocage de l'acquisition de tous les droits suite à la liquidation d'une première pension de base :</a:t>
            </a:r>
          </a:p>
          <a:p>
            <a:pPr marL="68580" indent="0">
              <a:buNone/>
            </a:pPr>
            <a:r>
              <a:rPr lang="fr-FR" sz="1400" dirty="0"/>
              <a:t>A compter du 1er janvier 2015, dès lors qu'un assuré sollicite l'attribution d'une première retraite personnelle dans un régime de base, il ne peut plus acquérir de droits postérieurement à cette liquidation et ce, dans quelque régime légal de retraite que ce soit, de base ou complémentaire. Les cotisations versées après la liquidation ne seront plus génératrices de nouveaux droits. </a:t>
            </a:r>
          </a:p>
          <a:p>
            <a:pPr marL="68580" indent="0">
              <a:buNone/>
            </a:pPr>
            <a:r>
              <a:rPr lang="fr-FR" sz="1400" dirty="0"/>
              <a:t>La loi du 20 janvier 2014 a réformé les dispositions relatives au cumul d'une activité et d'une retraite.</a:t>
            </a:r>
          </a:p>
          <a:p>
            <a:pPr marL="68580" indent="0">
              <a:buNone/>
            </a:pPr>
            <a:endParaRPr lang="fr-FR" sz="1400" dirty="0"/>
          </a:p>
        </p:txBody>
      </p:sp>
    </p:spTree>
    <p:extLst>
      <p:ext uri="{BB962C8B-B14F-4D97-AF65-F5344CB8AC3E}">
        <p14:creationId xmlns:p14="http://schemas.microsoft.com/office/powerpoint/2010/main" val="372921690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043608" y="404664"/>
            <a:ext cx="7024744" cy="1152128"/>
          </a:xfrm>
        </p:spPr>
        <p:txBody>
          <a:bodyPr>
            <a:normAutofit fontScale="90000"/>
          </a:bodyPr>
          <a:lstStyle/>
          <a:p>
            <a:pPr algn="ctr"/>
            <a:r>
              <a:rPr lang="fr-FR" dirty="0" smtClean="0"/>
              <a:t>Condition de cessation d’activité</a:t>
            </a:r>
            <a:endParaRPr lang="fr-FR" dirty="0"/>
          </a:p>
        </p:txBody>
      </p:sp>
      <p:sp>
        <p:nvSpPr>
          <p:cNvPr id="3" name="Espace réservé du contenu 2"/>
          <p:cNvSpPr>
            <a:spLocks noGrp="1"/>
          </p:cNvSpPr>
          <p:nvPr>
            <p:ph idx="1"/>
          </p:nvPr>
        </p:nvSpPr>
        <p:spPr>
          <a:xfrm>
            <a:off x="1043492" y="1628800"/>
            <a:ext cx="6777317" cy="4608512"/>
          </a:xfrm>
        </p:spPr>
        <p:txBody>
          <a:bodyPr>
            <a:normAutofit fontScale="70000" lnSpcReduction="20000"/>
          </a:bodyPr>
          <a:lstStyle/>
          <a:p>
            <a:pPr marL="68580" indent="0">
              <a:buNone/>
            </a:pPr>
            <a:r>
              <a:rPr lang="fr-FR" dirty="0"/>
              <a:t>2- Condition de cessation des activités pour liquider un droit dans les régimes de base </a:t>
            </a:r>
            <a:r>
              <a:rPr lang="fr-FR" dirty="0" smtClean="0"/>
              <a:t>:</a:t>
            </a:r>
          </a:p>
          <a:p>
            <a:pPr marL="68580" indent="0">
              <a:buNone/>
            </a:pPr>
            <a:endParaRPr lang="fr-FR" dirty="0"/>
          </a:p>
          <a:p>
            <a:r>
              <a:rPr lang="fr-FR" dirty="0"/>
              <a:t> La liquidation, à compter du 1er janvier 2015, d'un premier droit propre dans un régime de base français impose la cessation </a:t>
            </a:r>
            <a:r>
              <a:rPr lang="fr-FR" dirty="0" smtClean="0"/>
              <a:t>de  </a:t>
            </a:r>
            <a:r>
              <a:rPr lang="fr-FR" dirty="0"/>
              <a:t>toutes les activité exercées. </a:t>
            </a:r>
          </a:p>
          <a:p>
            <a:r>
              <a:rPr lang="fr-FR" dirty="0"/>
              <a:t> Cependant, si l'assuré souhaite poursuivre une ou plusieurs activité (dans la mesure où la réglementation permet un tel cumul), il doit liquider le ou les droits dans le ou les régimes de base dont dépendent cette ou ces activités poursuivies.</a:t>
            </a:r>
          </a:p>
          <a:p>
            <a:r>
              <a:rPr lang="fr-FR" dirty="0"/>
              <a:t> En revanche, en cas de reprise d'une activité, il n'est pas nécessaire d'avoir liquidé le droit dans le régime de base correspondant</a:t>
            </a:r>
            <a:r>
              <a:rPr lang="fr-FR" dirty="0" smtClean="0"/>
              <a:t>.</a:t>
            </a:r>
            <a:endParaRPr lang="fr-FR" dirty="0"/>
          </a:p>
          <a:p>
            <a:r>
              <a:rPr lang="fr-FR" dirty="0"/>
              <a:t>Les assurés ayant fait liquider une première retraite de base avant le 1er janvier 2015 ne sont pas concernés par cette nouvelle législation. </a:t>
            </a:r>
          </a:p>
          <a:p>
            <a:pPr marL="68580" indent="0">
              <a:buNone/>
            </a:pPr>
            <a:r>
              <a:rPr lang="fr-FR" dirty="0" smtClean="0"/>
              <a:t> </a:t>
            </a:r>
            <a:endParaRPr lang="fr-FR" dirty="0"/>
          </a:p>
          <a:p>
            <a:endParaRPr lang="fr-FR" dirty="0"/>
          </a:p>
        </p:txBody>
      </p:sp>
    </p:spTree>
    <p:extLst>
      <p:ext uri="{BB962C8B-B14F-4D97-AF65-F5344CB8AC3E}">
        <p14:creationId xmlns:p14="http://schemas.microsoft.com/office/powerpoint/2010/main" val="126318211"/>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smtClean="0"/>
              <a:t>Cumul activité / retraite &gt; Autres régimes</a:t>
            </a:r>
            <a:endParaRPr lang="fr-FR" dirty="0"/>
          </a:p>
        </p:txBody>
      </p:sp>
      <p:sp>
        <p:nvSpPr>
          <p:cNvPr id="3" name="Espace réservé du contenu 2"/>
          <p:cNvSpPr>
            <a:spLocks noGrp="1"/>
          </p:cNvSpPr>
          <p:nvPr>
            <p:ph idx="1"/>
          </p:nvPr>
        </p:nvSpPr>
        <p:spPr/>
        <p:txBody>
          <a:bodyPr/>
          <a:lstStyle/>
          <a:p>
            <a:r>
              <a:rPr lang="fr-FR" dirty="0" smtClean="0"/>
              <a:t>Le cumul des retraites complémentaires (régime complémentaire et ASV) servies par la Carpimko et d'une activité est possible sans condition</a:t>
            </a:r>
            <a:endParaRPr lang="fr-FR" dirty="0"/>
          </a:p>
        </p:txBody>
      </p:sp>
    </p:spTree>
    <p:extLst>
      <p:ext uri="{BB962C8B-B14F-4D97-AF65-F5344CB8AC3E}">
        <p14:creationId xmlns:p14="http://schemas.microsoft.com/office/powerpoint/2010/main" val="1120575098"/>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043608" y="620688"/>
            <a:ext cx="7024744" cy="1143000"/>
          </a:xfrm>
        </p:spPr>
        <p:txBody>
          <a:bodyPr>
            <a:normAutofit fontScale="90000"/>
          </a:bodyPr>
          <a:lstStyle/>
          <a:p>
            <a:r>
              <a:rPr lang="fr-FR" dirty="0" smtClean="0"/>
              <a:t>Cumul activité / retraite &gt; Cotisations</a:t>
            </a:r>
            <a:endParaRPr lang="fr-FR" dirty="0"/>
          </a:p>
        </p:txBody>
      </p:sp>
      <p:sp>
        <p:nvSpPr>
          <p:cNvPr id="3" name="Espace réservé du contenu 2"/>
          <p:cNvSpPr>
            <a:spLocks noGrp="1"/>
          </p:cNvSpPr>
          <p:nvPr>
            <p:ph idx="1"/>
          </p:nvPr>
        </p:nvSpPr>
        <p:spPr>
          <a:xfrm>
            <a:off x="1043492" y="1772816"/>
            <a:ext cx="6777317" cy="4392488"/>
          </a:xfrm>
        </p:spPr>
        <p:txBody>
          <a:bodyPr>
            <a:normAutofit fontScale="62500" lnSpcReduction="20000"/>
          </a:bodyPr>
          <a:lstStyle/>
          <a:p>
            <a:r>
              <a:rPr lang="fr-FR" dirty="0" smtClean="0"/>
              <a:t>Toute personne exerçant une activité professionnelle est tenue de verser des cotisations; toutefois, la liquidation de la retraite étant définitive, elles ne sont pas attributives de droits. </a:t>
            </a:r>
          </a:p>
          <a:p>
            <a:r>
              <a:rPr lang="fr-FR" b="1" dirty="0" smtClean="0"/>
              <a:t>Calcul des cotisations</a:t>
            </a:r>
          </a:p>
          <a:p>
            <a:pPr lvl="1"/>
            <a:r>
              <a:rPr lang="fr-FR" dirty="0" smtClean="0"/>
              <a:t>Régime de base </a:t>
            </a:r>
          </a:p>
          <a:p>
            <a:pPr lvl="2"/>
            <a:r>
              <a:rPr lang="fr-FR" dirty="0" smtClean="0"/>
              <a:t>Cotisation provisionnelle au premier euro sur les deux tranches de revenus de l'année N - 2 dans la limite de 5 fois le plafond annuel de la sécurité sociale ( 185 160  €).</a:t>
            </a:r>
          </a:p>
          <a:p>
            <a:pPr lvl="2"/>
            <a:r>
              <a:rPr lang="fr-FR" dirty="0" smtClean="0"/>
              <a:t>Les cotisations dues au titre de chaque année peuvent être calculées, à titre provisionnel, sur la base des revenus estimés par l'intéressé, sur demande écrite. Ces cotisations seront régularisées une fois le revenu définitif connu; lorsque celui-ci est supérieur de plus d'un tiers du revenu estimé, une majoration de retard s'applique sur l'insuffisance de versement des acomptes provisionnels.</a:t>
            </a:r>
          </a:p>
          <a:p>
            <a:pPr lvl="2"/>
            <a:r>
              <a:rPr lang="fr-FR" dirty="0" smtClean="0"/>
              <a:t> Le taux de cette majoration est de 5 % si le revenu définitif est inférieur ou égal à 1,5 fois le revenu estimé et de 10 % lorsque le revenu définitif est supérieur à 1,5 fois le revenu estimé. </a:t>
            </a:r>
          </a:p>
          <a:p>
            <a:pPr lvl="1"/>
            <a:r>
              <a:rPr lang="fr-FR" dirty="0" smtClean="0"/>
              <a:t>Autres régimes,  les cotisations dues sont les suivantes :</a:t>
            </a:r>
          </a:p>
          <a:p>
            <a:pPr lvl="2"/>
            <a:r>
              <a:rPr lang="fr-FR" dirty="0" smtClean="0"/>
              <a:t>Cotisation forfaitaire pour le régime complémentaire;</a:t>
            </a:r>
          </a:p>
          <a:p>
            <a:pPr lvl="2"/>
            <a:r>
              <a:rPr lang="fr-FR" dirty="0" smtClean="0"/>
              <a:t>Cotisation ASV jusqu'à 70 ans maximum;</a:t>
            </a:r>
          </a:p>
          <a:p>
            <a:pPr lvl="2"/>
            <a:r>
              <a:rPr lang="fr-FR" dirty="0" smtClean="0"/>
              <a:t>Cotisation régime invalidité décès: en fonction de la situation de famille.</a:t>
            </a:r>
          </a:p>
          <a:p>
            <a:endParaRPr lang="fr-FR" dirty="0"/>
          </a:p>
        </p:txBody>
      </p:sp>
    </p:spTree>
    <p:extLst>
      <p:ext uri="{BB962C8B-B14F-4D97-AF65-F5344CB8AC3E}">
        <p14:creationId xmlns:p14="http://schemas.microsoft.com/office/powerpoint/2010/main" val="276296444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smtClean="0"/>
              <a:t>Droits de l'assuré - Régime de base</a:t>
            </a:r>
            <a:endParaRPr lang="fr-FR" dirty="0"/>
          </a:p>
        </p:txBody>
      </p:sp>
      <p:sp>
        <p:nvSpPr>
          <p:cNvPr id="3" name="Espace réservé du contenu 2"/>
          <p:cNvSpPr>
            <a:spLocks noGrp="1"/>
          </p:cNvSpPr>
          <p:nvPr>
            <p:ph idx="1"/>
          </p:nvPr>
        </p:nvSpPr>
        <p:spPr/>
        <p:txBody>
          <a:bodyPr>
            <a:normAutofit fontScale="77500" lnSpcReduction="20000"/>
          </a:bodyPr>
          <a:lstStyle/>
          <a:p>
            <a:r>
              <a:rPr lang="fr-FR" dirty="0" smtClean="0"/>
              <a:t>Âge requis</a:t>
            </a:r>
          </a:p>
          <a:p>
            <a:endParaRPr lang="fr-FR" dirty="0" smtClean="0"/>
          </a:p>
          <a:p>
            <a:pPr marL="457200" lvl="1" indent="0">
              <a:buNone/>
            </a:pPr>
            <a:r>
              <a:rPr lang="fr-FR" dirty="0" smtClean="0"/>
              <a:t>La loi n° 2010-1330 du 9 novembre 2010 a modifié l'âge légal d'ouverture du droit à la retraite et l'âge d'obtention du taux plein qui sont dorénavant fixés en fonction de la génération à laquelle appartient l'assuré. </a:t>
            </a:r>
          </a:p>
          <a:p>
            <a:pPr lvl="2"/>
            <a:r>
              <a:rPr lang="fr-FR" dirty="0" smtClean="0"/>
              <a:t>Âge légal d'ouverture du droit à la retraite :</a:t>
            </a:r>
          </a:p>
          <a:p>
            <a:pPr lvl="3"/>
            <a:r>
              <a:rPr lang="fr-FR" dirty="0" smtClean="0"/>
              <a:t>À 60 ans et 4 mois pour les assurés nés de juillet à décembre 1951</a:t>
            </a:r>
          </a:p>
          <a:p>
            <a:pPr lvl="3"/>
            <a:r>
              <a:rPr lang="fr-FR" dirty="0" smtClean="0"/>
              <a:t>à 60 ans et 9 mois pour les assurés nés en 1952;</a:t>
            </a:r>
          </a:p>
          <a:p>
            <a:pPr lvl="3"/>
            <a:r>
              <a:rPr lang="fr-FR" dirty="0" smtClean="0"/>
              <a:t>à 61 ans et 2 mois pour les assurés nés en 1953;</a:t>
            </a:r>
          </a:p>
          <a:p>
            <a:pPr lvl="3"/>
            <a:r>
              <a:rPr lang="fr-FR" dirty="0" smtClean="0"/>
              <a:t>à 61 ans et 7 mois pour les assurés nés en 1954;</a:t>
            </a:r>
          </a:p>
          <a:p>
            <a:pPr lvl="3"/>
            <a:r>
              <a:rPr lang="fr-FR" dirty="0" smtClean="0"/>
              <a:t>à 62 ans pour les assurés nés en 1955 et les générations suivantes.</a:t>
            </a:r>
          </a:p>
          <a:p>
            <a:pPr marL="68580" indent="0">
              <a:buNone/>
            </a:pPr>
            <a:r>
              <a:rPr lang="fr-FR" dirty="0" smtClean="0"/>
              <a:t> </a:t>
            </a:r>
          </a:p>
          <a:p>
            <a:endParaRPr lang="fr-FR" dirty="0" smtClean="0"/>
          </a:p>
          <a:p>
            <a:endParaRPr lang="fr-FR" dirty="0"/>
          </a:p>
        </p:txBody>
      </p:sp>
    </p:spTree>
    <p:extLst>
      <p:ext uri="{BB962C8B-B14F-4D97-AF65-F5344CB8AC3E}">
        <p14:creationId xmlns:p14="http://schemas.microsoft.com/office/powerpoint/2010/main" val="3017365044"/>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043608" y="692696"/>
            <a:ext cx="7024744" cy="1143000"/>
          </a:xfrm>
        </p:spPr>
        <p:txBody>
          <a:bodyPr>
            <a:normAutofit fontScale="90000"/>
          </a:bodyPr>
          <a:lstStyle/>
          <a:p>
            <a:r>
              <a:rPr lang="fr-FR" dirty="0"/>
              <a:t>Rachats dans le cadre du régime de base</a:t>
            </a:r>
          </a:p>
        </p:txBody>
      </p:sp>
      <p:sp>
        <p:nvSpPr>
          <p:cNvPr id="3" name="Espace réservé du contenu 2"/>
          <p:cNvSpPr>
            <a:spLocks noGrp="1"/>
          </p:cNvSpPr>
          <p:nvPr>
            <p:ph idx="1"/>
          </p:nvPr>
        </p:nvSpPr>
        <p:spPr>
          <a:xfrm>
            <a:off x="1043492" y="1844824"/>
            <a:ext cx="6777317" cy="4536504"/>
          </a:xfrm>
        </p:spPr>
        <p:txBody>
          <a:bodyPr>
            <a:noAutofit/>
          </a:bodyPr>
          <a:lstStyle/>
          <a:p>
            <a:r>
              <a:rPr lang="fr-FR" sz="1600" b="1" dirty="0"/>
              <a:t>L</a:t>
            </a:r>
            <a:r>
              <a:rPr lang="fr-FR" sz="1600" b="1" dirty="0" smtClean="0"/>
              <a:t>es personnes concernées </a:t>
            </a:r>
            <a:r>
              <a:rPr lang="fr-FR" sz="1600" dirty="0"/>
              <a:t>:</a:t>
            </a:r>
          </a:p>
          <a:p>
            <a:pPr lvl="1"/>
            <a:r>
              <a:rPr lang="fr-FR" sz="1600" dirty="0"/>
              <a:t>âgées de 20 ans à 66 ans </a:t>
            </a:r>
            <a:r>
              <a:rPr lang="fr-FR" sz="1600" dirty="0" smtClean="0"/>
              <a:t>(selon l'année </a:t>
            </a:r>
            <a:r>
              <a:rPr lang="fr-FR" sz="1600" dirty="0"/>
              <a:t>de naissance) à la date d'acceptation de leur demande de rachat,</a:t>
            </a:r>
          </a:p>
          <a:p>
            <a:pPr lvl="1"/>
            <a:r>
              <a:rPr lang="fr-FR" sz="1600" dirty="0"/>
              <a:t>non retraitées du Régime de Base des Professions Libérales</a:t>
            </a:r>
            <a:r>
              <a:rPr lang="fr-FR" sz="1600" dirty="0" smtClean="0"/>
              <a:t>.</a:t>
            </a:r>
            <a:endParaRPr lang="fr-FR" sz="1600" dirty="0"/>
          </a:p>
          <a:p>
            <a:r>
              <a:rPr lang="fr-FR" sz="1600" dirty="0" smtClean="0"/>
              <a:t>On peut  racheter les </a:t>
            </a:r>
            <a:r>
              <a:rPr lang="fr-FR" sz="1600" dirty="0"/>
              <a:t>périodes d'études supérieures </a:t>
            </a:r>
            <a:r>
              <a:rPr lang="fr-FR" sz="1600" dirty="0" smtClean="0"/>
              <a:t>sous certaines conditions</a:t>
            </a:r>
          </a:p>
          <a:p>
            <a:r>
              <a:rPr lang="fr-FR" sz="1600" dirty="0" smtClean="0"/>
              <a:t>Le nombre </a:t>
            </a:r>
            <a:r>
              <a:rPr lang="fr-FR" sz="1600" dirty="0"/>
              <a:t>maximum de trimestres rachetables </a:t>
            </a:r>
            <a:r>
              <a:rPr lang="fr-FR" sz="1600" dirty="0" smtClean="0"/>
              <a:t>est de  </a:t>
            </a:r>
            <a:r>
              <a:rPr lang="fr-FR" sz="1600" dirty="0"/>
              <a:t>12 </a:t>
            </a:r>
            <a:r>
              <a:rPr lang="fr-FR" sz="1600" dirty="0" smtClean="0"/>
              <a:t>trimestres</a:t>
            </a:r>
          </a:p>
          <a:p>
            <a:r>
              <a:rPr lang="fr-FR" sz="1600" dirty="0"/>
              <a:t> Combien coûte un rachat </a:t>
            </a:r>
            <a:r>
              <a:rPr lang="fr-FR" sz="1600" dirty="0" smtClean="0"/>
              <a:t>effectué </a:t>
            </a:r>
            <a:r>
              <a:rPr lang="fr-FR" sz="1600" dirty="0"/>
              <a:t>en </a:t>
            </a:r>
            <a:r>
              <a:rPr lang="fr-FR" sz="1600" dirty="0" smtClean="0"/>
              <a:t>2015 </a:t>
            </a:r>
            <a:r>
              <a:rPr lang="fr-FR" sz="1600" dirty="0"/>
              <a:t>au titre de la période d'exonération jeune </a:t>
            </a:r>
            <a:r>
              <a:rPr lang="fr-FR" sz="1600" dirty="0" smtClean="0"/>
              <a:t>professionnel, </a:t>
            </a:r>
          </a:p>
          <a:p>
            <a:pPr lvl="1"/>
            <a:r>
              <a:rPr lang="fr-FR" sz="1400" dirty="0" smtClean="0"/>
              <a:t>d'un </a:t>
            </a:r>
            <a:r>
              <a:rPr lang="fr-FR" sz="1400" dirty="0"/>
              <a:t>quart du revenu le plus élevé effectué au titre des années 2011 , 2012 et 2013</a:t>
            </a:r>
          </a:p>
          <a:p>
            <a:pPr lvl="1"/>
            <a:r>
              <a:rPr lang="fr-FR" sz="1400" dirty="0"/>
              <a:t>des taux prévus pour la cotisation du Régime de Base </a:t>
            </a:r>
            <a:r>
              <a:rPr lang="fr-FR" sz="1400" dirty="0" smtClean="0"/>
              <a:t>2015</a:t>
            </a:r>
            <a:endParaRPr lang="fr-FR" sz="1400" dirty="0"/>
          </a:p>
          <a:p>
            <a:r>
              <a:rPr lang="fr-FR" sz="1600" dirty="0" smtClean="0"/>
              <a:t>Voir conditions particulières sur le site de la Carpimko</a:t>
            </a:r>
          </a:p>
          <a:p>
            <a:r>
              <a:rPr lang="fr-FR" sz="1600" dirty="0" smtClean="0"/>
              <a:t>Faire une simulation en ligne sur ce même site.</a:t>
            </a:r>
            <a:endParaRPr lang="fr-FR" sz="1600" dirty="0"/>
          </a:p>
          <a:p>
            <a:endParaRPr lang="fr-FR" sz="1600" dirty="0"/>
          </a:p>
          <a:p>
            <a:pPr marL="68580" indent="0">
              <a:buNone/>
            </a:pPr>
            <a:endParaRPr lang="fr-FR" sz="1600" dirty="0"/>
          </a:p>
        </p:txBody>
      </p:sp>
    </p:spTree>
    <p:extLst>
      <p:ext uri="{BB962C8B-B14F-4D97-AF65-F5344CB8AC3E}">
        <p14:creationId xmlns:p14="http://schemas.microsoft.com/office/powerpoint/2010/main" val="3824033250"/>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smtClean="0"/>
              <a:t>Formalités pour demander la retraite</a:t>
            </a:r>
            <a:endParaRPr lang="fr-FR" dirty="0"/>
          </a:p>
        </p:txBody>
      </p:sp>
      <p:sp>
        <p:nvSpPr>
          <p:cNvPr id="3" name="Espace réservé du contenu 2"/>
          <p:cNvSpPr>
            <a:spLocks noGrp="1"/>
          </p:cNvSpPr>
          <p:nvPr>
            <p:ph idx="1"/>
          </p:nvPr>
        </p:nvSpPr>
        <p:spPr>
          <a:xfrm>
            <a:off x="1043492" y="2323652"/>
            <a:ext cx="6777317" cy="3841652"/>
          </a:xfrm>
        </p:spPr>
        <p:txBody>
          <a:bodyPr>
            <a:normAutofit fontScale="62500" lnSpcReduction="20000"/>
          </a:bodyPr>
          <a:lstStyle/>
          <a:p>
            <a:r>
              <a:rPr lang="fr-FR" dirty="0" smtClean="0"/>
              <a:t>Pour </a:t>
            </a:r>
            <a:r>
              <a:rPr lang="fr-FR" dirty="0"/>
              <a:t>bénéficier des différentes allocations, la demande doit être formulée par écrit au plus tard au cours du trimestre civil précédant la date d'attribution choisie (exemple : au plus tard le 31 mars pour une liquidation au 1er avril) , de préférence par pli recommandé. A réception de cette demande, un formulaire est adressé, à retourner, dûment complété et accompagné, le cas échéant, des pièces à fournir. </a:t>
            </a:r>
          </a:p>
          <a:p>
            <a:r>
              <a:rPr lang="fr-FR" dirty="0"/>
              <a:t> Dans la mesure où le nombre de trimestres d'assurance, toutes activités confondues, dont vous justifiez à la date d'attribution de votre pension, est un facteur déterminant pour le calcul de la retraite au taux plein du Régime de Base ou des abattements applicables aux retraites des Régimes de Base et Complémentaire, la C.A.R.P.I.M.K.O doit procéder à des enquêtes auprès des organismes auxquels vous avez cotisé afin de recueillir ce renseignement. </a:t>
            </a:r>
          </a:p>
          <a:p>
            <a:r>
              <a:rPr lang="fr-FR" dirty="0"/>
              <a:t> Compte tenu des délais générés par ces recherches, nous vous conseillons, dans la mesure du possible, de déposer votre demande de retraite 6 mois avant sa prise d'effet et de nous adresser toute validation de carrière en votre possession. </a:t>
            </a:r>
          </a:p>
          <a:p>
            <a:endParaRPr lang="fr-FR" dirty="0"/>
          </a:p>
        </p:txBody>
      </p:sp>
    </p:spTree>
    <p:extLst>
      <p:ext uri="{BB962C8B-B14F-4D97-AF65-F5344CB8AC3E}">
        <p14:creationId xmlns:p14="http://schemas.microsoft.com/office/powerpoint/2010/main" val="313969881"/>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Les prestations</a:t>
            </a:r>
            <a:endParaRPr lang="fr-FR" dirty="0"/>
          </a:p>
        </p:txBody>
      </p:sp>
      <p:sp>
        <p:nvSpPr>
          <p:cNvPr id="3" name="Espace réservé du contenu 2"/>
          <p:cNvSpPr>
            <a:spLocks noGrp="1"/>
          </p:cNvSpPr>
          <p:nvPr>
            <p:ph idx="1"/>
          </p:nvPr>
        </p:nvSpPr>
        <p:spPr/>
        <p:txBody>
          <a:bodyPr>
            <a:normAutofit fontScale="62500" lnSpcReduction="20000"/>
          </a:bodyPr>
          <a:lstStyle/>
          <a:p>
            <a:r>
              <a:rPr lang="fr-FR" b="1" dirty="0"/>
              <a:t>Régime de base</a:t>
            </a:r>
          </a:p>
          <a:p>
            <a:pPr lvl="1"/>
            <a:r>
              <a:rPr lang="fr-FR" dirty="0"/>
              <a:t>Valeur annuelle du point :  </a:t>
            </a:r>
            <a:r>
              <a:rPr lang="fr-FR" b="1" u="sng" dirty="0"/>
              <a:t>0,5620  € au  1er avril 2015  </a:t>
            </a:r>
          </a:p>
          <a:p>
            <a:pPr lvl="1"/>
            <a:r>
              <a:rPr lang="fr-FR" dirty="0" smtClean="0"/>
              <a:t>La </a:t>
            </a:r>
            <a:r>
              <a:rPr lang="fr-FR" dirty="0"/>
              <a:t>retraite se calcule en multipliant le nombre de points acquis par la valeur du </a:t>
            </a:r>
            <a:r>
              <a:rPr lang="fr-FR" dirty="0" smtClean="0"/>
              <a:t>point.</a:t>
            </a:r>
          </a:p>
          <a:p>
            <a:pPr marL="365760" lvl="1" indent="0">
              <a:buNone/>
            </a:pPr>
            <a:r>
              <a:rPr lang="fr-FR" dirty="0" smtClean="0"/>
              <a:t> </a:t>
            </a:r>
            <a:endParaRPr lang="fr-FR" dirty="0"/>
          </a:p>
          <a:p>
            <a:r>
              <a:rPr lang="fr-FR" b="1" dirty="0"/>
              <a:t>Régime complémentaire</a:t>
            </a:r>
          </a:p>
          <a:p>
            <a:pPr lvl="1"/>
            <a:r>
              <a:rPr lang="fr-FR" dirty="0"/>
              <a:t>Valeur annuelle du point :  </a:t>
            </a:r>
            <a:r>
              <a:rPr lang="fr-FR" b="1" u="sng" dirty="0"/>
              <a:t>19,32  € au  1er janvier 2015   </a:t>
            </a:r>
          </a:p>
          <a:p>
            <a:pPr lvl="1"/>
            <a:r>
              <a:rPr lang="fr-FR" dirty="0" smtClean="0"/>
              <a:t>La </a:t>
            </a:r>
            <a:r>
              <a:rPr lang="fr-FR" dirty="0"/>
              <a:t>retraite se calcule en multipliant le nombre de points acquis par la valeur du </a:t>
            </a:r>
            <a:r>
              <a:rPr lang="fr-FR" dirty="0" smtClean="0"/>
              <a:t>point. </a:t>
            </a:r>
          </a:p>
          <a:p>
            <a:pPr marL="365760" lvl="1" indent="0">
              <a:buNone/>
            </a:pPr>
            <a:endParaRPr lang="fr-FR" dirty="0"/>
          </a:p>
          <a:p>
            <a:r>
              <a:rPr lang="fr-FR" b="1" dirty="0"/>
              <a:t>Régime des praticiens conventionnés (ASV)</a:t>
            </a:r>
          </a:p>
          <a:p>
            <a:pPr lvl="1"/>
            <a:r>
              <a:rPr lang="fr-FR" dirty="0"/>
              <a:t>Conformément au décret du 10 octobre 2008, la valeur de service du point est fonction de sa date d'acquisition et de service</a:t>
            </a:r>
            <a:r>
              <a:rPr lang="fr-FR" dirty="0" smtClean="0"/>
              <a:t>.</a:t>
            </a:r>
            <a:endParaRPr lang="fr-FR" dirty="0"/>
          </a:p>
          <a:p>
            <a:pPr lvl="1"/>
            <a:r>
              <a:rPr lang="fr-FR" dirty="0"/>
              <a:t> Valeur annuelle du point acquis depuis 2006 :  </a:t>
            </a:r>
            <a:r>
              <a:rPr lang="fr-FR" b="1" u="sng" dirty="0"/>
              <a:t>1,28  € au  1er janvier 2015   </a:t>
            </a:r>
          </a:p>
          <a:p>
            <a:pPr lvl="1"/>
            <a:r>
              <a:rPr lang="fr-FR" dirty="0" smtClean="0"/>
              <a:t>La </a:t>
            </a:r>
            <a:r>
              <a:rPr lang="fr-FR" dirty="0"/>
              <a:t>retraite se calcule en multipliant le nombre de points acquis par la valeur du </a:t>
            </a:r>
            <a:r>
              <a:rPr lang="fr-FR" dirty="0" smtClean="0"/>
              <a:t>point. </a:t>
            </a:r>
            <a:endParaRPr lang="fr-FR" dirty="0"/>
          </a:p>
        </p:txBody>
      </p:sp>
    </p:spTree>
    <p:extLst>
      <p:ext uri="{BB962C8B-B14F-4D97-AF65-F5344CB8AC3E}">
        <p14:creationId xmlns:p14="http://schemas.microsoft.com/office/powerpoint/2010/main" val="939504906"/>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a:t>Droits du conjoint &gt; Régime complémentaire</a:t>
            </a:r>
          </a:p>
        </p:txBody>
      </p:sp>
      <p:sp>
        <p:nvSpPr>
          <p:cNvPr id="3" name="Espace réservé du contenu 2"/>
          <p:cNvSpPr>
            <a:spLocks noGrp="1"/>
          </p:cNvSpPr>
          <p:nvPr>
            <p:ph idx="1"/>
          </p:nvPr>
        </p:nvSpPr>
        <p:spPr>
          <a:xfrm>
            <a:off x="1043492" y="2323652"/>
            <a:ext cx="6777317" cy="3697636"/>
          </a:xfrm>
        </p:spPr>
        <p:txBody>
          <a:bodyPr>
            <a:normAutofit fontScale="85000" lnSpcReduction="20000"/>
          </a:bodyPr>
          <a:lstStyle/>
          <a:p>
            <a:r>
              <a:rPr lang="fr-FR" b="1" dirty="0"/>
              <a:t>Âge </a:t>
            </a:r>
            <a:r>
              <a:rPr lang="fr-FR" b="1" dirty="0" smtClean="0"/>
              <a:t>requis : </a:t>
            </a:r>
          </a:p>
          <a:p>
            <a:pPr lvl="1"/>
            <a:r>
              <a:rPr lang="fr-FR" dirty="0" smtClean="0"/>
              <a:t>65 </a:t>
            </a:r>
            <a:r>
              <a:rPr lang="fr-FR" dirty="0"/>
              <a:t>ans ;</a:t>
            </a:r>
          </a:p>
          <a:p>
            <a:pPr lvl="1"/>
            <a:r>
              <a:rPr lang="fr-FR" dirty="0"/>
              <a:t>Entre 60 et 64 ans en cas d'inaptitude au travail ;</a:t>
            </a:r>
          </a:p>
          <a:p>
            <a:pPr lvl="1"/>
            <a:r>
              <a:rPr lang="fr-FR" dirty="0"/>
              <a:t>55 ans si le droit à la rente de survie n'est pas ouvert au titre du régime invalidité décès</a:t>
            </a:r>
            <a:r>
              <a:rPr lang="fr-FR" dirty="0" smtClean="0"/>
              <a:t>.</a:t>
            </a:r>
            <a:endParaRPr lang="fr-FR" dirty="0"/>
          </a:p>
          <a:p>
            <a:r>
              <a:rPr lang="fr-FR" b="1" dirty="0"/>
              <a:t>Prise d'effet</a:t>
            </a:r>
          </a:p>
          <a:p>
            <a:pPr lvl="1"/>
            <a:r>
              <a:rPr lang="fr-FR" dirty="0"/>
              <a:t>Elle prend effet à compter du 1er jour du trimestre civil suivant le décès </a:t>
            </a:r>
          </a:p>
          <a:p>
            <a:r>
              <a:rPr lang="fr-FR" b="1" dirty="0"/>
              <a:t>Durée du mariage</a:t>
            </a:r>
          </a:p>
          <a:p>
            <a:pPr lvl="1"/>
            <a:r>
              <a:rPr lang="fr-FR" dirty="0"/>
              <a:t>2 ans ;</a:t>
            </a:r>
          </a:p>
          <a:p>
            <a:pPr lvl="1"/>
            <a:r>
              <a:rPr lang="fr-FR" dirty="0"/>
              <a:t>sans condition si un enfant en est </a:t>
            </a:r>
            <a:r>
              <a:rPr lang="fr-FR" dirty="0" smtClean="0"/>
              <a:t>issu</a:t>
            </a:r>
            <a:endParaRPr lang="fr-FR" dirty="0"/>
          </a:p>
          <a:p>
            <a:r>
              <a:rPr lang="fr-FR" b="1" dirty="0"/>
              <a:t>Montant du droit </a:t>
            </a:r>
            <a:r>
              <a:rPr lang="fr-FR" b="1" dirty="0" smtClean="0"/>
              <a:t>dérivé </a:t>
            </a:r>
            <a:r>
              <a:rPr lang="fr-FR" dirty="0" smtClean="0"/>
              <a:t>: 60 </a:t>
            </a:r>
            <a:r>
              <a:rPr lang="fr-FR" dirty="0"/>
              <a:t>% de la retraite du titulaire </a:t>
            </a:r>
          </a:p>
        </p:txBody>
      </p:sp>
    </p:spTree>
    <p:extLst>
      <p:ext uri="{BB962C8B-B14F-4D97-AF65-F5344CB8AC3E}">
        <p14:creationId xmlns:p14="http://schemas.microsoft.com/office/powerpoint/2010/main" val="3969945371"/>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sz="3200" dirty="0"/>
              <a:t>Droits du conjoint &gt; Régime des praticiens conventionnés (ASV)</a:t>
            </a:r>
          </a:p>
        </p:txBody>
      </p:sp>
      <p:sp>
        <p:nvSpPr>
          <p:cNvPr id="3" name="Espace réservé du contenu 2"/>
          <p:cNvSpPr>
            <a:spLocks noGrp="1"/>
          </p:cNvSpPr>
          <p:nvPr>
            <p:ph idx="1"/>
          </p:nvPr>
        </p:nvSpPr>
        <p:spPr>
          <a:xfrm>
            <a:off x="1043492" y="2323652"/>
            <a:ext cx="6777317" cy="3769644"/>
          </a:xfrm>
        </p:spPr>
        <p:txBody>
          <a:bodyPr>
            <a:normAutofit fontScale="77500" lnSpcReduction="20000"/>
          </a:bodyPr>
          <a:lstStyle/>
          <a:p>
            <a:r>
              <a:rPr lang="fr-FR" b="1" dirty="0"/>
              <a:t>Âge requis</a:t>
            </a:r>
          </a:p>
          <a:p>
            <a:pPr lvl="1"/>
            <a:r>
              <a:rPr lang="fr-FR" dirty="0"/>
              <a:t>65 ans ;</a:t>
            </a:r>
          </a:p>
          <a:p>
            <a:pPr lvl="1"/>
            <a:r>
              <a:rPr lang="fr-FR" dirty="0"/>
              <a:t>Entre 60 et 64 ans en cas d'inaptitude au travail</a:t>
            </a:r>
            <a:r>
              <a:rPr lang="fr-FR" dirty="0" smtClean="0"/>
              <a:t>.</a:t>
            </a:r>
            <a:endParaRPr lang="fr-FR" dirty="0"/>
          </a:p>
          <a:p>
            <a:r>
              <a:rPr lang="fr-FR" dirty="0"/>
              <a:t>Prise </a:t>
            </a:r>
            <a:r>
              <a:rPr lang="fr-FR" dirty="0" smtClean="0"/>
              <a:t>d'effet : Elle </a:t>
            </a:r>
            <a:r>
              <a:rPr lang="fr-FR" dirty="0"/>
              <a:t>prend effet à compter du 1er jour du trimestre civil suivant le décès. </a:t>
            </a:r>
          </a:p>
          <a:p>
            <a:r>
              <a:rPr lang="fr-FR" b="1" dirty="0"/>
              <a:t>Durée du mariage</a:t>
            </a:r>
          </a:p>
          <a:p>
            <a:pPr lvl="1"/>
            <a:r>
              <a:rPr lang="fr-FR" dirty="0"/>
              <a:t>2 ans ;</a:t>
            </a:r>
          </a:p>
          <a:p>
            <a:pPr lvl="1"/>
            <a:r>
              <a:rPr lang="fr-FR" dirty="0"/>
              <a:t>sans condition si un enfant en est issu</a:t>
            </a:r>
            <a:r>
              <a:rPr lang="fr-FR" dirty="0" smtClean="0"/>
              <a:t>. </a:t>
            </a:r>
            <a:endParaRPr lang="fr-FR" dirty="0"/>
          </a:p>
          <a:p>
            <a:r>
              <a:rPr lang="fr-FR" b="1" dirty="0"/>
              <a:t>Montant du droit </a:t>
            </a:r>
            <a:r>
              <a:rPr lang="fr-FR" b="1" dirty="0" smtClean="0"/>
              <a:t>dérivé : </a:t>
            </a:r>
            <a:r>
              <a:rPr lang="fr-FR" dirty="0" smtClean="0"/>
              <a:t>50 </a:t>
            </a:r>
            <a:r>
              <a:rPr lang="fr-FR" dirty="0"/>
              <a:t>% de la retraite du titulaire. </a:t>
            </a:r>
          </a:p>
          <a:p>
            <a:r>
              <a:rPr lang="fr-FR" b="1" dirty="0" smtClean="0"/>
              <a:t>Divorce : </a:t>
            </a:r>
            <a:r>
              <a:rPr lang="fr-FR" dirty="0" smtClean="0"/>
              <a:t>Partage </a:t>
            </a:r>
            <a:r>
              <a:rPr lang="fr-FR" dirty="0"/>
              <a:t>entre le conjoint survivant et les ex-conjoints divorcés non remariés en fonction de la durée de chacun des mariages. </a:t>
            </a:r>
          </a:p>
          <a:p>
            <a:r>
              <a:rPr lang="fr-FR" b="1" dirty="0" smtClean="0"/>
              <a:t>Remariage : </a:t>
            </a:r>
            <a:r>
              <a:rPr lang="fr-FR" dirty="0" smtClean="0"/>
              <a:t>Suspension </a:t>
            </a:r>
            <a:r>
              <a:rPr lang="fr-FR" dirty="0"/>
              <a:t>du droit de réversion. </a:t>
            </a:r>
          </a:p>
        </p:txBody>
      </p:sp>
    </p:spTree>
    <p:extLst>
      <p:ext uri="{BB962C8B-B14F-4D97-AF65-F5344CB8AC3E}">
        <p14:creationId xmlns:p14="http://schemas.microsoft.com/office/powerpoint/2010/main" val="3185394856"/>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a:t>Les </a:t>
            </a:r>
            <a:r>
              <a:rPr lang="fr-FR" dirty="0" smtClean="0"/>
              <a:t>formalités pour demander sa retraite</a:t>
            </a:r>
            <a:endParaRPr lang="fr-FR" dirty="0"/>
          </a:p>
        </p:txBody>
      </p:sp>
      <p:sp>
        <p:nvSpPr>
          <p:cNvPr id="3" name="Espace réservé du contenu 2"/>
          <p:cNvSpPr>
            <a:spLocks noGrp="1"/>
          </p:cNvSpPr>
          <p:nvPr>
            <p:ph idx="1"/>
          </p:nvPr>
        </p:nvSpPr>
        <p:spPr/>
        <p:txBody>
          <a:bodyPr>
            <a:normAutofit fontScale="62500" lnSpcReduction="20000"/>
          </a:bodyPr>
          <a:lstStyle/>
          <a:p>
            <a:r>
              <a:rPr lang="fr-FR" dirty="0"/>
              <a:t>Pour bénéficier des différentes allocations, la demande doit être formulée par écrit, de préférence par pli recommandé. à réception de cette demande, un formulaire est adressé, à retourner, dûment complété et accompagné, le cas échéant, des pièces à fournir. </a:t>
            </a:r>
          </a:p>
          <a:p>
            <a:r>
              <a:rPr lang="fr-FR" dirty="0"/>
              <a:t> Dans la mesure où le nombre de trimestres d'assurance, toutes activités confondues, dont vous justifiez à la date d'attribution de votre pension, est un facteur déterminant pour le calcul de la retraite au taux plein du Régime de Base ou des abattements applicables aux retraites des Régimes de Base et Complémentaire, la C.A.R.P.I.M.K.O doit procéder à des enquêtes auprès des organismes auxquels vous avez cotisé afin de recueillir ce renseignement. </a:t>
            </a:r>
          </a:p>
          <a:p>
            <a:r>
              <a:rPr lang="fr-FR" dirty="0" smtClean="0"/>
              <a:t> </a:t>
            </a:r>
            <a:r>
              <a:rPr lang="fr-FR" dirty="0"/>
              <a:t>Compte tenu des délais générés par ces recherches, nous vous conseillons, dans la mesure du possible, de déposer votre demande de retraite 6 mois avant sa prise d'effet et de nous adresser toute validation de carrière en votre possession. </a:t>
            </a:r>
          </a:p>
        </p:txBody>
      </p:sp>
    </p:spTree>
    <p:extLst>
      <p:ext uri="{BB962C8B-B14F-4D97-AF65-F5344CB8AC3E}">
        <p14:creationId xmlns:p14="http://schemas.microsoft.com/office/powerpoint/2010/main" val="237034428"/>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043608" y="764704"/>
            <a:ext cx="7024744" cy="1143000"/>
          </a:xfrm>
        </p:spPr>
        <p:txBody>
          <a:bodyPr/>
          <a:lstStyle/>
          <a:p>
            <a:r>
              <a:rPr lang="fr-FR" dirty="0" smtClean="0"/>
              <a:t>L’assurance maladie</a:t>
            </a:r>
            <a:endParaRPr lang="fr-FR" dirty="0"/>
          </a:p>
        </p:txBody>
      </p:sp>
      <p:sp>
        <p:nvSpPr>
          <p:cNvPr id="3" name="Espace réservé du contenu 2"/>
          <p:cNvSpPr>
            <a:spLocks noGrp="1"/>
          </p:cNvSpPr>
          <p:nvPr>
            <p:ph idx="1"/>
          </p:nvPr>
        </p:nvSpPr>
        <p:spPr>
          <a:xfrm>
            <a:off x="1043492" y="1916832"/>
            <a:ext cx="6777317" cy="4248472"/>
          </a:xfrm>
        </p:spPr>
        <p:txBody>
          <a:bodyPr>
            <a:normAutofit fontScale="92500"/>
          </a:bodyPr>
          <a:lstStyle/>
          <a:p>
            <a:r>
              <a:rPr lang="fr-FR" sz="3600" dirty="0"/>
              <a:t> Pour les auxiliaires médicaux conventionnés retraités</a:t>
            </a:r>
          </a:p>
          <a:p>
            <a:pPr lvl="1"/>
            <a:r>
              <a:rPr lang="fr-FR" dirty="0"/>
              <a:t>Les retraités qui continuent leur activité professionnelle dans le cadre des conventions restent bénéficiaires des avantages sociaux maladie. </a:t>
            </a:r>
          </a:p>
          <a:p>
            <a:pPr lvl="1"/>
            <a:r>
              <a:rPr lang="fr-FR" dirty="0"/>
              <a:t> Ceux qui ont cessé leur activité peuvent continuer à en bénéficier, s'ils ont exercé pendant au moins cinq ans dans le cadre des conventions. Un imprimé leur sera remis par leur CPAM. </a:t>
            </a:r>
            <a:endParaRPr lang="fr-FR" dirty="0" smtClean="0"/>
          </a:p>
          <a:p>
            <a:endParaRPr lang="fr-FR" dirty="0" smtClean="0"/>
          </a:p>
          <a:p>
            <a:pPr marL="68580" indent="0">
              <a:buNone/>
            </a:pPr>
            <a:endParaRPr lang="fr-FR" dirty="0"/>
          </a:p>
          <a:p>
            <a:endParaRPr lang="fr-FR" dirty="0"/>
          </a:p>
        </p:txBody>
      </p:sp>
    </p:spTree>
    <p:extLst>
      <p:ext uri="{BB962C8B-B14F-4D97-AF65-F5344CB8AC3E}">
        <p14:creationId xmlns:p14="http://schemas.microsoft.com/office/powerpoint/2010/main" val="2579128412"/>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043490" y="1027664"/>
            <a:ext cx="7024744" cy="745152"/>
          </a:xfrm>
        </p:spPr>
        <p:txBody>
          <a:bodyPr>
            <a:normAutofit fontScale="90000"/>
          </a:bodyPr>
          <a:lstStyle/>
          <a:p>
            <a:r>
              <a:rPr lang="fr-FR" dirty="0" smtClean="0"/>
              <a:t>Le régime invalidité - décès</a:t>
            </a:r>
            <a:r>
              <a:rPr lang="fr-FR" dirty="0"/>
              <a:t/>
            </a:r>
            <a:br>
              <a:rPr lang="fr-FR" dirty="0"/>
            </a:br>
            <a:endParaRPr lang="fr-FR" dirty="0"/>
          </a:p>
        </p:txBody>
      </p:sp>
      <p:sp>
        <p:nvSpPr>
          <p:cNvPr id="3" name="Espace réservé du contenu 2"/>
          <p:cNvSpPr>
            <a:spLocks noGrp="1"/>
          </p:cNvSpPr>
          <p:nvPr>
            <p:ph idx="1"/>
          </p:nvPr>
        </p:nvSpPr>
        <p:spPr>
          <a:xfrm>
            <a:off x="1043492" y="1700808"/>
            <a:ext cx="6777317" cy="4131821"/>
          </a:xfrm>
        </p:spPr>
        <p:txBody>
          <a:bodyPr>
            <a:normAutofit lnSpcReduction="10000"/>
          </a:bodyPr>
          <a:lstStyle/>
          <a:p>
            <a:r>
              <a:rPr lang="fr-FR" b="1" dirty="0" smtClean="0"/>
              <a:t>L’allocation journalière</a:t>
            </a:r>
          </a:p>
          <a:p>
            <a:r>
              <a:rPr lang="fr-FR" dirty="0" smtClean="0"/>
              <a:t>Elle </a:t>
            </a:r>
            <a:r>
              <a:rPr lang="fr-FR" dirty="0"/>
              <a:t>est versée mensuellement en cas d'incapacité temporaire et totale médicalement reconnue du 91e au 365e jour d'arrêt. Au-delà, une rente est servie.</a:t>
            </a:r>
          </a:p>
          <a:p>
            <a:r>
              <a:rPr lang="fr-FR" dirty="0"/>
              <a:t> Cette allocation peut être assortie de majorations.</a:t>
            </a:r>
          </a:p>
          <a:p>
            <a:r>
              <a:rPr lang="fr-FR" dirty="0"/>
              <a:t> Les allocations journalières d'inaptitude sont assimilées à des pensions d'invalidité et sont imposées dans la catégorie "retraites, pensions et rentes viagères</a:t>
            </a:r>
          </a:p>
        </p:txBody>
      </p:sp>
    </p:spTree>
    <p:extLst>
      <p:ext uri="{BB962C8B-B14F-4D97-AF65-F5344CB8AC3E}">
        <p14:creationId xmlns:p14="http://schemas.microsoft.com/office/powerpoint/2010/main" val="2239267262"/>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043490" y="764704"/>
            <a:ext cx="7024744" cy="1008112"/>
          </a:xfrm>
        </p:spPr>
        <p:txBody>
          <a:bodyPr/>
          <a:lstStyle/>
          <a:p>
            <a:r>
              <a:rPr lang="fr-FR" dirty="0" smtClean="0"/>
              <a:t>Les prestations 2015</a:t>
            </a:r>
            <a:endParaRPr lang="fr-FR" dirty="0"/>
          </a:p>
        </p:txBody>
      </p:sp>
      <p:sp>
        <p:nvSpPr>
          <p:cNvPr id="3" name="Espace réservé du contenu 2"/>
          <p:cNvSpPr>
            <a:spLocks noGrp="1"/>
          </p:cNvSpPr>
          <p:nvPr>
            <p:ph idx="1"/>
          </p:nvPr>
        </p:nvSpPr>
        <p:spPr>
          <a:xfrm>
            <a:off x="1043492" y="1772816"/>
            <a:ext cx="6777317" cy="4392488"/>
          </a:xfrm>
        </p:spPr>
        <p:txBody>
          <a:bodyPr>
            <a:normAutofit fontScale="47500" lnSpcReduction="20000"/>
          </a:bodyPr>
          <a:lstStyle/>
          <a:p>
            <a:r>
              <a:rPr lang="fr-FR" sz="3800" b="1" dirty="0"/>
              <a:t> </a:t>
            </a:r>
            <a:r>
              <a:rPr lang="fr-FR" sz="3800" b="1" dirty="0" smtClean="0"/>
              <a:t>L'invalidité</a:t>
            </a:r>
          </a:p>
          <a:p>
            <a:pPr marL="68580" indent="0">
              <a:buNone/>
            </a:pPr>
            <a:endParaRPr lang="fr-FR" sz="3800" b="1" dirty="0"/>
          </a:p>
          <a:p>
            <a:pPr lvl="1"/>
            <a:r>
              <a:rPr lang="fr-FR" b="1" dirty="0"/>
              <a:t>Allocation journalière d'inaptitude :  48,84  € </a:t>
            </a:r>
          </a:p>
          <a:p>
            <a:pPr lvl="1"/>
            <a:r>
              <a:rPr lang="fr-FR" b="1" dirty="0"/>
              <a:t>Majoration journalière pour conjoint, enfant ou descendant à charge ou infirme :  8,88  € </a:t>
            </a:r>
          </a:p>
          <a:p>
            <a:pPr lvl="1"/>
            <a:r>
              <a:rPr lang="fr-FR" b="1" dirty="0"/>
              <a:t>Majoration journalière pour tierce personne :  17,76  € </a:t>
            </a:r>
          </a:p>
          <a:p>
            <a:pPr lvl="1"/>
            <a:r>
              <a:rPr lang="fr-FR" b="1" dirty="0"/>
              <a:t>Rente invalidité totale trimestrielle :  4 440,00  € </a:t>
            </a:r>
          </a:p>
          <a:p>
            <a:endParaRPr lang="fr-FR" b="1" dirty="0"/>
          </a:p>
          <a:p>
            <a:r>
              <a:rPr lang="fr-FR" b="1" dirty="0"/>
              <a:t>Complément trimestriel pour conjoint à charge, enfant ou descendant à charge ou infirme, tierce personne :  1 332,00  € </a:t>
            </a:r>
          </a:p>
          <a:p>
            <a:endParaRPr lang="fr-FR" b="1" dirty="0"/>
          </a:p>
          <a:p>
            <a:r>
              <a:rPr lang="fr-FR" b="1" dirty="0"/>
              <a:t>Rente invalidité partielle trimestrielle :  2 220,00  € </a:t>
            </a:r>
          </a:p>
          <a:p>
            <a:endParaRPr lang="fr-FR" b="1" dirty="0"/>
          </a:p>
          <a:p>
            <a:endParaRPr lang="fr-FR" b="1" dirty="0"/>
          </a:p>
          <a:p>
            <a:r>
              <a:rPr lang="fr-FR" sz="3800" b="1" dirty="0"/>
              <a:t>Le </a:t>
            </a:r>
            <a:r>
              <a:rPr lang="fr-FR" sz="3800" b="1" dirty="0" smtClean="0"/>
              <a:t>décès</a:t>
            </a:r>
          </a:p>
          <a:p>
            <a:pPr marL="68580" indent="0">
              <a:buNone/>
            </a:pPr>
            <a:endParaRPr lang="fr-FR" sz="3800" b="1" dirty="0"/>
          </a:p>
          <a:p>
            <a:r>
              <a:rPr lang="fr-FR" b="1" dirty="0"/>
              <a:t>Rente de survie trimestrielle :  2 220,00  € </a:t>
            </a:r>
          </a:p>
          <a:p>
            <a:r>
              <a:rPr lang="fr-FR" b="1" dirty="0"/>
              <a:t>Rente éducation trimestrielle :  1 665,00  € </a:t>
            </a:r>
          </a:p>
          <a:p>
            <a:r>
              <a:rPr lang="fr-FR" b="1" dirty="0"/>
              <a:t>Capital décès :</a:t>
            </a:r>
          </a:p>
          <a:p>
            <a:r>
              <a:rPr lang="fr-FR" b="1" dirty="0"/>
              <a:t>au conjoint sans enfant :  17 760,00  € </a:t>
            </a:r>
          </a:p>
          <a:p>
            <a:r>
              <a:rPr lang="fr-FR" b="1" dirty="0"/>
              <a:t>au conjoint avec un ou plusieurs enfants à charge :  26 640,00  € </a:t>
            </a:r>
          </a:p>
          <a:p>
            <a:r>
              <a:rPr lang="fr-FR" b="1" dirty="0"/>
              <a:t>aux enfants, descendants, ascendants à charge, s'il n'y a pas de conjoint :  8 880,00  € </a:t>
            </a:r>
          </a:p>
          <a:p>
            <a:r>
              <a:rPr lang="fr-FR" b="1" dirty="0"/>
              <a:t>aux enfants, descendants, ascendants, s'il n'y a aucun ayant droit à charge :  8 880,00  € </a:t>
            </a:r>
          </a:p>
          <a:p>
            <a:endParaRPr lang="fr-FR" dirty="0"/>
          </a:p>
          <a:p>
            <a:endParaRPr lang="fr-FR" dirty="0"/>
          </a:p>
        </p:txBody>
      </p:sp>
    </p:spTree>
    <p:extLst>
      <p:ext uri="{BB962C8B-B14F-4D97-AF65-F5344CB8AC3E}">
        <p14:creationId xmlns:p14="http://schemas.microsoft.com/office/powerpoint/2010/main" val="1832419748"/>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L’assurance maladie</a:t>
            </a:r>
            <a:endParaRPr lang="fr-FR" dirty="0"/>
          </a:p>
        </p:txBody>
      </p:sp>
      <p:sp>
        <p:nvSpPr>
          <p:cNvPr id="3" name="Espace réservé du contenu 2"/>
          <p:cNvSpPr>
            <a:spLocks noGrp="1"/>
          </p:cNvSpPr>
          <p:nvPr>
            <p:ph idx="1"/>
          </p:nvPr>
        </p:nvSpPr>
        <p:spPr/>
        <p:txBody>
          <a:bodyPr>
            <a:normAutofit fontScale="85000" lnSpcReduction="20000"/>
          </a:bodyPr>
          <a:lstStyle/>
          <a:p>
            <a:r>
              <a:rPr lang="fr-FR" dirty="0"/>
              <a:t>Qui peut en bénéficier ?</a:t>
            </a:r>
          </a:p>
          <a:p>
            <a:pPr marL="525780" indent="-457200">
              <a:buFont typeface="+mj-lt"/>
              <a:buAutoNum type="arabicPeriod"/>
            </a:pPr>
            <a:r>
              <a:rPr lang="fr-FR" dirty="0"/>
              <a:t>Les titulaires de la rente invalidité qui ont cessé leur activité libérale ;</a:t>
            </a:r>
          </a:p>
          <a:p>
            <a:pPr marL="525780" indent="-457200">
              <a:buFont typeface="+mj-lt"/>
              <a:buAutoNum type="arabicPeriod"/>
            </a:pPr>
            <a:r>
              <a:rPr lang="fr-FR" dirty="0"/>
              <a:t>Les titulaires de la rente de survie de plus de 55 </a:t>
            </a:r>
            <a:r>
              <a:rPr lang="fr-FR" dirty="0" smtClean="0"/>
              <a:t>ans</a:t>
            </a:r>
            <a:endParaRPr lang="fr-FR" dirty="0"/>
          </a:p>
          <a:p>
            <a:endParaRPr lang="fr-FR" dirty="0"/>
          </a:p>
          <a:p>
            <a:r>
              <a:rPr lang="fr-FR" dirty="0"/>
              <a:t>Que faut-il faire ?</a:t>
            </a:r>
          </a:p>
          <a:p>
            <a:pPr lvl="1"/>
            <a:r>
              <a:rPr lang="fr-FR" dirty="0"/>
              <a:t>Fournir à la CPAM une attestation de la Carpimko précisant la date d'entrée en jouissance de la rente afin que celle-ci détermine votre situation au regard du régime d'assurance maladie dont vous relevez. </a:t>
            </a:r>
          </a:p>
        </p:txBody>
      </p:sp>
    </p:spTree>
    <p:extLst>
      <p:ext uri="{BB962C8B-B14F-4D97-AF65-F5344CB8AC3E}">
        <p14:creationId xmlns:p14="http://schemas.microsoft.com/office/powerpoint/2010/main" val="265832918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899592" y="764704"/>
            <a:ext cx="7024744" cy="782960"/>
          </a:xfrm>
        </p:spPr>
        <p:txBody>
          <a:bodyPr>
            <a:noAutofit/>
          </a:bodyPr>
          <a:lstStyle/>
          <a:p>
            <a:r>
              <a:rPr lang="fr-FR" sz="2400" dirty="0"/>
              <a:t>Âges ouvrant droit à une pension à taux plein </a:t>
            </a:r>
            <a:r>
              <a:rPr lang="fr-FR" sz="2800" dirty="0"/>
              <a:t/>
            </a:r>
            <a:br>
              <a:rPr lang="fr-FR" sz="2800" dirty="0"/>
            </a:br>
            <a:endParaRPr lang="fr-FR" sz="2800" dirty="0"/>
          </a:p>
        </p:txBody>
      </p:sp>
      <p:sp>
        <p:nvSpPr>
          <p:cNvPr id="3" name="Espace réservé du contenu 2"/>
          <p:cNvSpPr>
            <a:spLocks noGrp="1"/>
          </p:cNvSpPr>
          <p:nvPr>
            <p:ph idx="1"/>
          </p:nvPr>
        </p:nvSpPr>
        <p:spPr>
          <a:xfrm>
            <a:off x="1043492" y="1700808"/>
            <a:ext cx="6777317" cy="4536504"/>
          </a:xfrm>
        </p:spPr>
        <p:txBody>
          <a:bodyPr>
            <a:normAutofit fontScale="70000" lnSpcReduction="20000"/>
          </a:bodyPr>
          <a:lstStyle/>
          <a:p>
            <a:r>
              <a:rPr lang="fr-FR" dirty="0" smtClean="0"/>
              <a:t>Sont liquidées sans décote, même s'ils ne justifient pas de la durée d'assurance, les pensions de retraites :</a:t>
            </a:r>
          </a:p>
          <a:p>
            <a:pPr marL="457200" lvl="1" indent="0">
              <a:buNone/>
            </a:pPr>
            <a:r>
              <a:rPr lang="fr-FR" dirty="0" smtClean="0"/>
              <a:t> 1) Des assurés ayant l'âge du taux plein, à savoir :</a:t>
            </a:r>
          </a:p>
          <a:p>
            <a:pPr lvl="2"/>
            <a:r>
              <a:rPr lang="fr-FR" dirty="0" smtClean="0"/>
              <a:t>65 ans et 9 mois pour les assurés nés en 1952;</a:t>
            </a:r>
          </a:p>
          <a:p>
            <a:pPr lvl="2"/>
            <a:r>
              <a:rPr lang="fr-FR" dirty="0" smtClean="0"/>
              <a:t>66 ans et 2 mois pour les assurés nés en 1953;</a:t>
            </a:r>
          </a:p>
          <a:p>
            <a:pPr lvl="2"/>
            <a:r>
              <a:rPr lang="fr-FR" dirty="0" smtClean="0"/>
              <a:t>66 ans et 7 mois pour les assurés nés en 1954;</a:t>
            </a:r>
          </a:p>
          <a:p>
            <a:pPr lvl="2"/>
            <a:r>
              <a:rPr lang="fr-FR" dirty="0" smtClean="0"/>
              <a:t>67 ans pour les assurés nés en 1955 et les générations suivantes.</a:t>
            </a:r>
          </a:p>
          <a:p>
            <a:pPr marL="685800" lvl="2" indent="0">
              <a:buNone/>
            </a:pPr>
            <a:endParaRPr lang="fr-FR" dirty="0" smtClean="0"/>
          </a:p>
          <a:p>
            <a:pPr marL="457200" lvl="1" indent="0">
              <a:buNone/>
            </a:pPr>
            <a:r>
              <a:rPr lang="fr-FR" dirty="0" smtClean="0"/>
              <a:t> 2) Des assurés ayant atteint l'âge légal et justifiant être :</a:t>
            </a:r>
          </a:p>
          <a:p>
            <a:pPr lvl="2"/>
            <a:r>
              <a:rPr lang="fr-FR" dirty="0" smtClean="0"/>
              <a:t>totalement et définitivement inapte au travail </a:t>
            </a:r>
          </a:p>
          <a:p>
            <a:pPr lvl="2"/>
            <a:r>
              <a:rPr lang="fr-FR" dirty="0" smtClean="0"/>
              <a:t>ou invalide de guerre à 85% au moins </a:t>
            </a:r>
          </a:p>
          <a:p>
            <a:pPr lvl="2"/>
            <a:r>
              <a:rPr lang="fr-FR" dirty="0" smtClean="0"/>
              <a:t>Ou titulaire de la carte de déporté ou interné politique ou de la Résistance</a:t>
            </a:r>
          </a:p>
          <a:p>
            <a:pPr lvl="2"/>
            <a:r>
              <a:rPr lang="fr-FR" dirty="0" smtClean="0"/>
              <a:t>bénéficiaire de l'allocation aux adultes handicapés ou</a:t>
            </a:r>
          </a:p>
          <a:p>
            <a:pPr lvl="2"/>
            <a:r>
              <a:rPr lang="fr-FR" dirty="0" smtClean="0"/>
              <a:t>ancien combattant ou prisonnier de guerre, sous certaines conditions.</a:t>
            </a:r>
          </a:p>
          <a:p>
            <a:r>
              <a:rPr lang="fr-FR" dirty="0" smtClean="0"/>
              <a:t> Les assurés nés avant le 1er juillet 1951 peuvent continuer à bénéficier de la retraite à taux plein à 65 ans (ou à 60 ans au plus tôt lorsqu'ils appartiennent à l'une des catégories mentionnées ci-dessus).</a:t>
            </a:r>
          </a:p>
          <a:p>
            <a:endParaRPr lang="fr-FR" dirty="0"/>
          </a:p>
        </p:txBody>
      </p:sp>
    </p:spTree>
    <p:extLst>
      <p:ext uri="{BB962C8B-B14F-4D97-AF65-F5344CB8AC3E}">
        <p14:creationId xmlns:p14="http://schemas.microsoft.com/office/powerpoint/2010/main" val="246004610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971600" y="836712"/>
            <a:ext cx="7024744" cy="1008112"/>
          </a:xfrm>
        </p:spPr>
        <p:txBody>
          <a:bodyPr>
            <a:noAutofit/>
          </a:bodyPr>
          <a:lstStyle/>
          <a:p>
            <a:r>
              <a:rPr lang="fr-FR" sz="2400" dirty="0"/>
              <a:t>Maintien du taux plein à 65 ans dans certaines </a:t>
            </a:r>
            <a:r>
              <a:rPr lang="fr-FR" sz="2400" dirty="0" smtClean="0"/>
              <a:t>situations</a:t>
            </a:r>
            <a:r>
              <a:rPr lang="fr-FR" sz="3200" dirty="0"/>
              <a:t/>
            </a:r>
            <a:br>
              <a:rPr lang="fr-FR" sz="3200" dirty="0"/>
            </a:br>
            <a:endParaRPr lang="fr-FR" sz="3200" dirty="0"/>
          </a:p>
        </p:txBody>
      </p:sp>
      <p:sp>
        <p:nvSpPr>
          <p:cNvPr id="3" name="Espace réservé du contenu 2"/>
          <p:cNvSpPr>
            <a:spLocks noGrp="1"/>
          </p:cNvSpPr>
          <p:nvPr>
            <p:ph idx="1"/>
          </p:nvPr>
        </p:nvSpPr>
        <p:spPr>
          <a:xfrm>
            <a:off x="1043492" y="1628800"/>
            <a:ext cx="6777317" cy="4203829"/>
          </a:xfrm>
        </p:spPr>
        <p:txBody>
          <a:bodyPr>
            <a:normAutofit fontScale="92500" lnSpcReduction="20000"/>
          </a:bodyPr>
          <a:lstStyle/>
          <a:p>
            <a:endParaRPr lang="fr-FR" dirty="0" smtClean="0"/>
          </a:p>
          <a:p>
            <a:r>
              <a:rPr lang="fr-FR" dirty="0" smtClean="0"/>
              <a:t> Peuvent continuer à prétendre à une retraite à taux plein à 65 ans :</a:t>
            </a:r>
          </a:p>
          <a:p>
            <a:pPr marL="457200" lvl="1" indent="0">
              <a:buNone/>
            </a:pPr>
            <a:r>
              <a:rPr lang="fr-FR" dirty="0" smtClean="0"/>
              <a:t>1) les assurés nés entre le 1er juillet 1951 et le 31 décembre 1955 inclus, qui ont eu ou élevé trois enfants et ont interrompu ou réduit leur activité professionnelle.</a:t>
            </a:r>
          </a:p>
          <a:p>
            <a:pPr marL="457200" lvl="1" indent="0">
              <a:buNone/>
            </a:pPr>
            <a:r>
              <a:rPr lang="fr-FR" dirty="0" smtClean="0"/>
              <a:t>2) Les assurés ayant interrompu leur activité professionnelle en raison de leur qualité d'aidant familial pour une durée d'au moins 30 mois consécutifs. La tierce personne est assimilée à la fonction d'aidant familial si la personne handicapée bénéficie de l'allocation compensatrice.</a:t>
            </a:r>
          </a:p>
          <a:p>
            <a:pPr marL="457200" lvl="1" indent="0">
              <a:buNone/>
            </a:pPr>
            <a:r>
              <a:rPr lang="fr-FR" dirty="0" smtClean="0"/>
              <a:t>3) Les assurés parents d'enfant(s) handicapé(s).</a:t>
            </a:r>
          </a:p>
          <a:p>
            <a:pPr marL="457200" lvl="1" indent="0">
              <a:buNone/>
            </a:pPr>
            <a:endParaRPr lang="fr-FR" dirty="0" smtClean="0"/>
          </a:p>
          <a:p>
            <a:endParaRPr lang="fr-FR" dirty="0"/>
          </a:p>
        </p:txBody>
      </p:sp>
    </p:spTree>
    <p:extLst>
      <p:ext uri="{BB962C8B-B14F-4D97-AF65-F5344CB8AC3E}">
        <p14:creationId xmlns:p14="http://schemas.microsoft.com/office/powerpoint/2010/main" val="311620526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899592" y="764704"/>
            <a:ext cx="7024744" cy="1296144"/>
          </a:xfrm>
        </p:spPr>
        <p:txBody>
          <a:bodyPr>
            <a:normAutofit fontScale="90000"/>
          </a:bodyPr>
          <a:lstStyle/>
          <a:p>
            <a:r>
              <a:rPr lang="fr-FR" sz="2700" dirty="0" smtClean="0"/>
              <a:t/>
            </a:r>
            <a:br>
              <a:rPr lang="fr-FR" sz="2700" dirty="0" smtClean="0"/>
            </a:br>
            <a:r>
              <a:rPr lang="fr-FR" sz="2700" dirty="0"/>
              <a:t/>
            </a:r>
            <a:br>
              <a:rPr lang="fr-FR" sz="2700" dirty="0"/>
            </a:br>
            <a:r>
              <a:rPr lang="fr-FR" sz="2700" dirty="0" smtClean="0"/>
              <a:t/>
            </a:r>
            <a:br>
              <a:rPr lang="fr-FR" sz="2700" dirty="0" smtClean="0"/>
            </a:br>
            <a:r>
              <a:rPr lang="fr-FR" sz="2700" dirty="0"/>
              <a:t/>
            </a:r>
            <a:br>
              <a:rPr lang="fr-FR" sz="2700" dirty="0"/>
            </a:br>
            <a:r>
              <a:rPr lang="fr-FR" sz="2700" dirty="0" smtClean="0"/>
              <a:t/>
            </a:r>
            <a:br>
              <a:rPr lang="fr-FR" sz="2700" dirty="0" smtClean="0"/>
            </a:br>
            <a:r>
              <a:rPr lang="fr-FR" sz="2700" dirty="0" smtClean="0"/>
              <a:t/>
            </a:r>
            <a:br>
              <a:rPr lang="fr-FR" sz="2700" dirty="0" smtClean="0"/>
            </a:br>
            <a:r>
              <a:rPr lang="fr-FR" sz="2700" dirty="0"/>
              <a:t/>
            </a:r>
            <a:br>
              <a:rPr lang="fr-FR" sz="2700" dirty="0"/>
            </a:br>
            <a:r>
              <a:rPr lang="fr-FR" sz="2700" dirty="0" smtClean="0"/>
              <a:t/>
            </a:r>
            <a:br>
              <a:rPr lang="fr-FR" sz="2700" dirty="0" smtClean="0"/>
            </a:br>
            <a:r>
              <a:rPr lang="fr-FR" sz="2700" dirty="0"/>
              <a:t/>
            </a:r>
            <a:br>
              <a:rPr lang="fr-FR" sz="2700" dirty="0"/>
            </a:br>
            <a:r>
              <a:rPr lang="fr-FR" sz="2700" dirty="0" smtClean="0"/>
              <a:t>Maintien </a:t>
            </a:r>
            <a:r>
              <a:rPr lang="fr-FR" sz="2700" dirty="0"/>
              <a:t>du taux plein avant 60 ans dans certaines situations </a:t>
            </a:r>
            <a:r>
              <a:rPr lang="fr-FR" dirty="0"/>
              <a:t/>
            </a:r>
            <a:br>
              <a:rPr lang="fr-FR" dirty="0"/>
            </a:br>
            <a:endParaRPr lang="fr-FR" dirty="0"/>
          </a:p>
        </p:txBody>
      </p:sp>
      <p:sp>
        <p:nvSpPr>
          <p:cNvPr id="3" name="Espace réservé du contenu 2"/>
          <p:cNvSpPr>
            <a:spLocks noGrp="1"/>
          </p:cNvSpPr>
          <p:nvPr>
            <p:ph idx="1"/>
          </p:nvPr>
        </p:nvSpPr>
        <p:spPr>
          <a:xfrm>
            <a:off x="1043492" y="1556792"/>
            <a:ext cx="6777317" cy="4680520"/>
          </a:xfrm>
        </p:spPr>
        <p:txBody>
          <a:bodyPr>
            <a:noAutofit/>
          </a:bodyPr>
          <a:lstStyle/>
          <a:p>
            <a:pPr lvl="1"/>
            <a:endParaRPr lang="fr-FR" sz="1600" dirty="0" smtClean="0"/>
          </a:p>
          <a:p>
            <a:pPr lvl="1"/>
            <a:r>
              <a:rPr lang="fr-FR" sz="1600" dirty="0" smtClean="0"/>
              <a:t>Dispositif "carrières longues" :</a:t>
            </a:r>
          </a:p>
          <a:p>
            <a:pPr lvl="2"/>
            <a:r>
              <a:rPr lang="fr-FR" sz="1400" dirty="0" smtClean="0"/>
              <a:t>Suite à la parution du décret du 2 juillet 2012, les assurés ayant commencé à travailler </a:t>
            </a:r>
            <a:r>
              <a:rPr lang="fr-FR" sz="1400" u="sng" dirty="0" smtClean="0"/>
              <a:t>avant 20 ans </a:t>
            </a:r>
            <a:r>
              <a:rPr lang="fr-FR" sz="1400" dirty="0" smtClean="0"/>
              <a:t>et justifiant de la durée d'assurance cotisée requise pour leur génération, pour bénéficier du taux plein, pourront demander un départ anticipé à la retraite à 60 ans.</a:t>
            </a:r>
          </a:p>
          <a:p>
            <a:pPr marL="685800" lvl="2" indent="0">
              <a:buNone/>
            </a:pPr>
            <a:r>
              <a:rPr lang="fr-FR" sz="1400" dirty="0" smtClean="0"/>
              <a:t> Ce dispositif s'adresse aux assurés nés à partir de 1952 et concerne uniquement le régime de base.</a:t>
            </a:r>
          </a:p>
          <a:p>
            <a:pPr lvl="2"/>
            <a:r>
              <a:rPr lang="fr-FR" sz="1400" dirty="0" smtClean="0"/>
              <a:t>Pour les professions libérales la mise en œuvre de cette mesure est intervenue depuis le 1er janvier 2013.</a:t>
            </a:r>
          </a:p>
          <a:p>
            <a:pPr lvl="2"/>
            <a:r>
              <a:rPr lang="fr-FR" sz="1400" dirty="0" smtClean="0"/>
              <a:t> Si vous pensez remplir les conditions d'accès à ce dispositif, vous pouvez contacter par écrit le service retraites de la caisse, en joignant à votre envoi les relevés de situation des différents organismes auprès desquels vous avez cotisé pour le régime de base.</a:t>
            </a:r>
          </a:p>
          <a:p>
            <a:pPr marL="685800" lvl="2" indent="0">
              <a:buNone/>
            </a:pPr>
            <a:r>
              <a:rPr lang="fr-FR" sz="1400" dirty="0" smtClean="0"/>
              <a:t> </a:t>
            </a:r>
          </a:p>
          <a:p>
            <a:endParaRPr lang="fr-FR" sz="1600" dirty="0"/>
          </a:p>
        </p:txBody>
      </p:sp>
    </p:spTree>
    <p:extLst>
      <p:ext uri="{BB962C8B-B14F-4D97-AF65-F5344CB8AC3E}">
        <p14:creationId xmlns:p14="http://schemas.microsoft.com/office/powerpoint/2010/main" val="314799794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043608" y="692696"/>
            <a:ext cx="7024744" cy="1143000"/>
          </a:xfrm>
        </p:spPr>
        <p:txBody>
          <a:bodyPr>
            <a:normAutofit fontScale="90000"/>
          </a:bodyPr>
          <a:lstStyle/>
          <a:p>
            <a:r>
              <a:rPr lang="fr-FR" dirty="0" smtClean="0"/>
              <a:t/>
            </a:r>
            <a:br>
              <a:rPr lang="fr-FR" dirty="0" smtClean="0"/>
            </a:br>
            <a:r>
              <a:rPr lang="fr-FR" dirty="0"/>
              <a:t/>
            </a:r>
            <a:br>
              <a:rPr lang="fr-FR" dirty="0"/>
            </a:br>
            <a:r>
              <a:rPr lang="fr-FR" dirty="0" smtClean="0"/>
              <a:t/>
            </a:r>
            <a:br>
              <a:rPr lang="fr-FR" dirty="0" smtClean="0"/>
            </a:br>
            <a:r>
              <a:rPr lang="fr-FR" dirty="0" smtClean="0"/>
              <a:t/>
            </a:r>
            <a:br>
              <a:rPr lang="fr-FR" dirty="0" smtClean="0"/>
            </a:br>
            <a:r>
              <a:rPr lang="fr-FR" dirty="0"/>
              <a:t/>
            </a:r>
            <a:br>
              <a:rPr lang="fr-FR" dirty="0"/>
            </a:br>
            <a:r>
              <a:rPr lang="fr-FR" dirty="0" smtClean="0"/>
              <a:t/>
            </a:r>
            <a:br>
              <a:rPr lang="fr-FR" dirty="0" smtClean="0"/>
            </a:br>
            <a:r>
              <a:rPr lang="fr-FR" dirty="0"/>
              <a:t/>
            </a:r>
            <a:br>
              <a:rPr lang="fr-FR" dirty="0"/>
            </a:br>
            <a:r>
              <a:rPr lang="fr-FR" dirty="0" smtClean="0"/>
              <a:t/>
            </a:r>
            <a:br>
              <a:rPr lang="fr-FR" dirty="0" smtClean="0"/>
            </a:br>
            <a:r>
              <a:rPr lang="fr-FR" dirty="0"/>
              <a:t/>
            </a:r>
            <a:br>
              <a:rPr lang="fr-FR" dirty="0"/>
            </a:br>
            <a:r>
              <a:rPr lang="fr-FR" dirty="0" smtClean="0"/>
              <a:t/>
            </a:r>
            <a:br>
              <a:rPr lang="fr-FR" dirty="0" smtClean="0"/>
            </a:br>
            <a:r>
              <a:rPr lang="fr-FR" dirty="0" smtClean="0"/>
              <a:t>Nouveau </a:t>
            </a:r>
            <a:r>
              <a:rPr lang="fr-FR" dirty="0"/>
              <a:t/>
            </a:r>
            <a:br>
              <a:rPr lang="fr-FR" dirty="0"/>
            </a:br>
            <a:endParaRPr lang="fr-FR" dirty="0"/>
          </a:p>
        </p:txBody>
      </p:sp>
      <p:sp>
        <p:nvSpPr>
          <p:cNvPr id="3" name="Espace réservé du contenu 2"/>
          <p:cNvSpPr>
            <a:spLocks noGrp="1"/>
          </p:cNvSpPr>
          <p:nvPr>
            <p:ph idx="1"/>
          </p:nvPr>
        </p:nvSpPr>
        <p:spPr>
          <a:xfrm>
            <a:off x="1043492" y="1700808"/>
            <a:ext cx="6777317" cy="4131821"/>
          </a:xfrm>
        </p:spPr>
        <p:txBody>
          <a:bodyPr>
            <a:normAutofit fontScale="77500" lnSpcReduction="20000"/>
          </a:bodyPr>
          <a:lstStyle/>
          <a:p>
            <a:r>
              <a:rPr lang="fr-FR" dirty="0" smtClean="0"/>
              <a:t> </a:t>
            </a:r>
            <a:r>
              <a:rPr lang="fr-FR" dirty="0"/>
              <a:t>La loi du 20 janvier 2014 a encore élargi ce dispositif </a:t>
            </a:r>
            <a:r>
              <a:rPr lang="fr-FR" dirty="0" smtClean="0"/>
              <a:t>; le décret n° 52014-350 du 19 mars 2014 est venu préciser quels sont les trimestres qui seront pris en compte pour le bénéfice de la retraite anticipée pour les pensions prenant effet à compter du 1</a:t>
            </a:r>
            <a:r>
              <a:rPr lang="fr-FR" baseline="30000" dirty="0" smtClean="0"/>
              <a:t>er</a:t>
            </a:r>
            <a:r>
              <a:rPr lang="fr-FR" dirty="0" smtClean="0"/>
              <a:t> avril 2014</a:t>
            </a:r>
          </a:p>
          <a:p>
            <a:r>
              <a:rPr lang="fr-FR" dirty="0" smtClean="0"/>
              <a:t>Départ anticipé des assurés handicapés : pour les assurés handicapés qui ont accompli une certaine durée d’assurance et de cotisation qu’ils sont atteints d’une incapacité permanente, l’âge de la retraite peut être abaissé à 55, 56, 57, 58 ou 59 ans.</a:t>
            </a:r>
          </a:p>
          <a:p>
            <a:r>
              <a:rPr lang="fr-FR" dirty="0" smtClean="0"/>
              <a:t>La loi du 20 janvier 2014 a assoupli le dispositif en faveur des assurés justifiant d’un handicap. Pour les pensions de retraite à partir du 1</a:t>
            </a:r>
            <a:r>
              <a:rPr lang="fr-FR" baseline="30000" dirty="0" smtClean="0"/>
              <a:t>er</a:t>
            </a:r>
            <a:r>
              <a:rPr lang="fr-FR" dirty="0" smtClean="0"/>
              <a:t> février 2014, il sera nécessaire de justifier d’un taux d’incapacité permanente de 50 %.</a:t>
            </a:r>
            <a:endParaRPr lang="fr-FR" dirty="0"/>
          </a:p>
          <a:p>
            <a:pPr marL="68580" indent="0">
              <a:buNone/>
            </a:pPr>
            <a:endParaRPr lang="fr-FR" dirty="0"/>
          </a:p>
        </p:txBody>
      </p:sp>
    </p:spTree>
    <p:extLst>
      <p:ext uri="{BB962C8B-B14F-4D97-AF65-F5344CB8AC3E}">
        <p14:creationId xmlns:p14="http://schemas.microsoft.com/office/powerpoint/2010/main" val="342681000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043608" y="692696"/>
            <a:ext cx="7024744" cy="1143000"/>
          </a:xfrm>
        </p:spPr>
        <p:txBody>
          <a:bodyPr>
            <a:normAutofit fontScale="90000"/>
          </a:bodyPr>
          <a:lstStyle/>
          <a:p>
            <a:r>
              <a:rPr lang="fr-FR" dirty="0"/>
              <a:t>Durée d'assurance</a:t>
            </a:r>
            <a:br>
              <a:rPr lang="fr-FR" dirty="0"/>
            </a:br>
            <a:endParaRPr lang="fr-FR" dirty="0"/>
          </a:p>
        </p:txBody>
      </p:sp>
      <p:sp>
        <p:nvSpPr>
          <p:cNvPr id="3" name="Espace réservé du contenu 2"/>
          <p:cNvSpPr>
            <a:spLocks noGrp="1"/>
          </p:cNvSpPr>
          <p:nvPr>
            <p:ph idx="1"/>
          </p:nvPr>
        </p:nvSpPr>
        <p:spPr>
          <a:xfrm>
            <a:off x="1043492" y="1700808"/>
            <a:ext cx="6777317" cy="4392488"/>
          </a:xfrm>
        </p:spPr>
        <p:txBody>
          <a:bodyPr>
            <a:normAutofit fontScale="70000" lnSpcReduction="20000"/>
          </a:bodyPr>
          <a:lstStyle/>
          <a:p>
            <a:endParaRPr lang="fr-FR" dirty="0" smtClean="0"/>
          </a:p>
          <a:p>
            <a:r>
              <a:rPr lang="fr-FR" dirty="0" smtClean="0"/>
              <a:t>La durée de cotisation nécessaire pour bénéficier du taux plein continue de progresser en tenant compte de l'espérance de vie. </a:t>
            </a:r>
          </a:p>
          <a:p>
            <a:r>
              <a:rPr lang="fr-FR" dirty="0" smtClean="0"/>
              <a:t>Actuellement fixée à 40,5, 40,75 et 41 ans pour les assurés nés, respectivement, en 1950, 1951 et 1952, elle a été portée à 41,25 ans pour ceux nés en 1953 et 1954. </a:t>
            </a:r>
          </a:p>
          <a:p>
            <a:r>
              <a:rPr lang="fr-FR" dirty="0" smtClean="0"/>
              <a:t>Pour ceux nés en 1955, le décret du 1er août 2011 a fixé la durée à 41,5 ans. </a:t>
            </a:r>
          </a:p>
          <a:p>
            <a:r>
              <a:rPr lang="fr-FR" dirty="0" smtClean="0"/>
              <a:t>Pour ceux nés en 1956, le décret du 27 décembre 2012 a fixé la durée à 41,5 ans. </a:t>
            </a:r>
          </a:p>
          <a:p>
            <a:r>
              <a:rPr lang="fr-FR" dirty="0" smtClean="0"/>
              <a:t>Pour ceux nés en1957, le décret du 13 décembre 2013 a fixé sa durée à 41,5 ans.</a:t>
            </a:r>
          </a:p>
          <a:p>
            <a:r>
              <a:rPr lang="fr-FR" dirty="0" smtClean="0"/>
              <a:t>Pour les générations partant à la retraite à partir de 2020n, une augmentation progressive, au rythme d’un trimestre tous les 3 ans, pour la génération de 1958, la durée sera portée à 41,75 ans.</a:t>
            </a:r>
          </a:p>
          <a:p>
            <a:r>
              <a:rPr lang="fr-FR" dirty="0" smtClean="0"/>
              <a:t>Pour la génération née à compter de 1973, la durée d’assurance sera portée à 43 ans.</a:t>
            </a:r>
          </a:p>
          <a:p>
            <a:endParaRPr lang="fr-FR" dirty="0" smtClean="0"/>
          </a:p>
          <a:p>
            <a:endParaRPr lang="fr-FR" dirty="0" smtClean="0"/>
          </a:p>
          <a:p>
            <a:endParaRPr lang="fr-FR" dirty="0" smtClean="0"/>
          </a:p>
          <a:p>
            <a:endParaRPr lang="fr-FR" dirty="0"/>
          </a:p>
        </p:txBody>
      </p:sp>
    </p:spTree>
    <p:extLst>
      <p:ext uri="{BB962C8B-B14F-4D97-AF65-F5344CB8AC3E}">
        <p14:creationId xmlns:p14="http://schemas.microsoft.com/office/powerpoint/2010/main" val="259511007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043608" y="764704"/>
            <a:ext cx="7024744" cy="576064"/>
          </a:xfrm>
        </p:spPr>
        <p:txBody>
          <a:bodyPr>
            <a:normAutofit fontScale="90000"/>
          </a:bodyPr>
          <a:lstStyle/>
          <a:p>
            <a:r>
              <a:rPr lang="fr-FR" sz="3200" dirty="0" smtClean="0"/>
              <a:t>Tableau synthétique de la réforme</a:t>
            </a:r>
            <a:endParaRPr lang="fr-FR" sz="3200" dirty="0"/>
          </a:p>
        </p:txBody>
      </p:sp>
      <p:graphicFrame>
        <p:nvGraphicFramePr>
          <p:cNvPr id="4" name="Espace réservé du contenu 3"/>
          <p:cNvGraphicFramePr>
            <a:graphicFrameLocks noGrp="1"/>
          </p:cNvGraphicFramePr>
          <p:nvPr>
            <p:ph idx="1"/>
            <p:extLst>
              <p:ext uri="{D42A27DB-BD31-4B8C-83A1-F6EECF244321}">
                <p14:modId xmlns:p14="http://schemas.microsoft.com/office/powerpoint/2010/main" val="549518957"/>
              </p:ext>
            </p:extLst>
          </p:nvPr>
        </p:nvGraphicFramePr>
        <p:xfrm>
          <a:off x="1187624" y="1412776"/>
          <a:ext cx="6777036" cy="4733999"/>
        </p:xfrm>
        <a:graphic>
          <a:graphicData uri="http://schemas.openxmlformats.org/drawingml/2006/table">
            <a:tbl>
              <a:tblPr firstRow="1" bandRow="1">
                <a:tableStyleId>{5C22544A-7EE6-4342-B048-85BDC9FD1C3A}</a:tableStyleId>
              </a:tblPr>
              <a:tblGrid>
                <a:gridCol w="1694259"/>
                <a:gridCol w="1694259"/>
                <a:gridCol w="1694259"/>
                <a:gridCol w="1694259"/>
              </a:tblGrid>
              <a:tr h="360040">
                <a:tc>
                  <a:txBody>
                    <a:bodyPr/>
                    <a:lstStyle/>
                    <a:p>
                      <a:r>
                        <a:rPr lang="fr-FR" sz="1200" dirty="0" smtClean="0"/>
                        <a:t>Année de naissance</a:t>
                      </a:r>
                      <a:endParaRPr lang="fr-FR" sz="1200" dirty="0"/>
                    </a:p>
                  </a:txBody>
                  <a:tcPr/>
                </a:tc>
                <a:tc>
                  <a:txBody>
                    <a:bodyPr/>
                    <a:lstStyle/>
                    <a:p>
                      <a:r>
                        <a:rPr lang="fr-FR" sz="1200" dirty="0" smtClean="0"/>
                        <a:t>Age légal de départ</a:t>
                      </a:r>
                      <a:endParaRPr lang="fr-FR" sz="1200" dirty="0"/>
                    </a:p>
                  </a:txBody>
                  <a:tcPr/>
                </a:tc>
                <a:tc>
                  <a:txBody>
                    <a:bodyPr/>
                    <a:lstStyle/>
                    <a:p>
                      <a:r>
                        <a:rPr lang="fr-FR" sz="1200" dirty="0" smtClean="0"/>
                        <a:t>Age du taux plein</a:t>
                      </a:r>
                      <a:endParaRPr lang="fr-FR" sz="1200" dirty="0"/>
                    </a:p>
                  </a:txBody>
                  <a:tcPr/>
                </a:tc>
                <a:tc>
                  <a:txBody>
                    <a:bodyPr/>
                    <a:lstStyle/>
                    <a:p>
                      <a:r>
                        <a:rPr lang="fr-FR" sz="1200" dirty="0" smtClean="0"/>
                        <a:t>Durée d’</a:t>
                      </a:r>
                      <a:r>
                        <a:rPr lang="fr-FR" sz="1200" dirty="0" err="1" smtClean="0"/>
                        <a:t>ass</a:t>
                      </a:r>
                      <a:r>
                        <a:rPr lang="fr-FR" sz="1200" dirty="0" smtClean="0"/>
                        <a:t>. requise</a:t>
                      </a:r>
                      <a:endParaRPr lang="fr-FR" sz="1200" dirty="0"/>
                    </a:p>
                  </a:txBody>
                  <a:tcPr/>
                </a:tc>
              </a:tr>
              <a:tr h="274647">
                <a:tc>
                  <a:txBody>
                    <a:bodyPr/>
                    <a:lstStyle/>
                    <a:p>
                      <a:pPr algn="ctr"/>
                      <a:r>
                        <a:rPr lang="fr-FR" sz="1100" dirty="0" smtClean="0"/>
                        <a:t>Avant 1949</a:t>
                      </a:r>
                      <a:endParaRPr lang="fr-FR" sz="1100" dirty="0"/>
                    </a:p>
                  </a:txBody>
                  <a:tcPr/>
                </a:tc>
                <a:tc>
                  <a:txBody>
                    <a:bodyPr/>
                    <a:lstStyle/>
                    <a:p>
                      <a:pPr algn="ctr"/>
                      <a:r>
                        <a:rPr lang="fr-FR" sz="1100" dirty="0" smtClean="0"/>
                        <a:t>60 ans</a:t>
                      </a:r>
                      <a:endParaRPr lang="fr-FR" sz="1100" dirty="0"/>
                    </a:p>
                  </a:txBody>
                  <a:tcPr/>
                </a:tc>
                <a:tc>
                  <a:txBody>
                    <a:bodyPr/>
                    <a:lstStyle/>
                    <a:p>
                      <a:pPr algn="ctr"/>
                      <a:r>
                        <a:rPr lang="fr-FR" sz="1100" dirty="0" smtClean="0"/>
                        <a:t>65</a:t>
                      </a:r>
                      <a:r>
                        <a:rPr lang="fr-FR" sz="1100" baseline="0" dirty="0" smtClean="0"/>
                        <a:t> ans</a:t>
                      </a:r>
                      <a:endParaRPr lang="fr-FR" sz="1100" dirty="0"/>
                    </a:p>
                  </a:txBody>
                  <a:tcPr/>
                </a:tc>
                <a:tc>
                  <a:txBody>
                    <a:bodyPr/>
                    <a:lstStyle/>
                    <a:p>
                      <a:pPr algn="ctr"/>
                      <a:r>
                        <a:rPr lang="fr-FR" sz="1100" dirty="0" smtClean="0"/>
                        <a:t>160 trim.</a:t>
                      </a:r>
                      <a:endParaRPr lang="fr-FR" sz="1100" dirty="0"/>
                    </a:p>
                  </a:txBody>
                  <a:tcPr/>
                </a:tc>
              </a:tr>
              <a:tr h="215305">
                <a:tc>
                  <a:txBody>
                    <a:bodyPr/>
                    <a:lstStyle/>
                    <a:p>
                      <a:pPr algn="ctr"/>
                      <a:r>
                        <a:rPr lang="fr-FR" sz="1100" dirty="0" smtClean="0"/>
                        <a:t>1949</a:t>
                      </a:r>
                      <a:endParaRPr lang="fr-FR" sz="1100" dirty="0"/>
                    </a:p>
                  </a:txBody>
                  <a:tcPr/>
                </a:tc>
                <a:tc>
                  <a:txBody>
                    <a:bodyPr/>
                    <a:lstStyle/>
                    <a:p>
                      <a:pPr algn="ctr"/>
                      <a:r>
                        <a:rPr lang="fr-FR" sz="1100" dirty="0" smtClean="0"/>
                        <a:t>60 ans</a:t>
                      </a:r>
                      <a:endParaRPr lang="fr-FR" sz="1100" dirty="0"/>
                    </a:p>
                  </a:txBody>
                  <a:tcPr/>
                </a:tc>
                <a:tc>
                  <a:txBody>
                    <a:bodyPr/>
                    <a:lstStyle/>
                    <a:p>
                      <a:pPr algn="ctr"/>
                      <a:r>
                        <a:rPr lang="fr-FR" sz="1100" dirty="0" smtClean="0"/>
                        <a:t>65 ans </a:t>
                      </a:r>
                      <a:endParaRPr lang="fr-FR" sz="1100" dirty="0"/>
                    </a:p>
                  </a:txBody>
                  <a:tcPr/>
                </a:tc>
                <a:tc>
                  <a:txBody>
                    <a:bodyPr/>
                    <a:lstStyle/>
                    <a:p>
                      <a:pPr algn="ctr"/>
                      <a:r>
                        <a:rPr lang="fr-FR" sz="1100" dirty="0" smtClean="0"/>
                        <a:t>161 trim.</a:t>
                      </a:r>
                      <a:endParaRPr lang="fr-FR" sz="1100" dirty="0"/>
                    </a:p>
                  </a:txBody>
                  <a:tcPr/>
                </a:tc>
              </a:tr>
              <a:tr h="288032">
                <a:tc>
                  <a:txBody>
                    <a:bodyPr/>
                    <a:lstStyle/>
                    <a:p>
                      <a:pPr algn="ctr"/>
                      <a:r>
                        <a:rPr lang="fr-FR" sz="1100" dirty="0" smtClean="0"/>
                        <a:t>1950</a:t>
                      </a:r>
                      <a:endParaRPr lang="fr-FR" sz="1100" dirty="0"/>
                    </a:p>
                  </a:txBody>
                  <a:tcPr/>
                </a:tc>
                <a:tc>
                  <a:txBody>
                    <a:bodyPr/>
                    <a:lstStyle/>
                    <a:p>
                      <a:pPr algn="ctr"/>
                      <a:r>
                        <a:rPr lang="fr-FR" sz="1100" dirty="0" smtClean="0"/>
                        <a:t>60 ans</a:t>
                      </a:r>
                      <a:endParaRPr lang="fr-FR" sz="1100" dirty="0"/>
                    </a:p>
                  </a:txBody>
                  <a:tcPr/>
                </a:tc>
                <a:tc>
                  <a:txBody>
                    <a:bodyPr/>
                    <a:lstStyle/>
                    <a:p>
                      <a:pPr algn="ctr"/>
                      <a:r>
                        <a:rPr lang="fr-FR" sz="1100" dirty="0" smtClean="0"/>
                        <a:t>65 ans </a:t>
                      </a:r>
                      <a:endParaRPr lang="fr-FR" sz="1100" dirty="0"/>
                    </a:p>
                  </a:txBody>
                  <a:tcPr/>
                </a:tc>
                <a:tc>
                  <a:txBody>
                    <a:bodyPr/>
                    <a:lstStyle/>
                    <a:p>
                      <a:pPr algn="ctr"/>
                      <a:r>
                        <a:rPr lang="fr-FR" sz="1100" dirty="0" smtClean="0"/>
                        <a:t>162 trim.</a:t>
                      </a:r>
                      <a:endParaRPr lang="fr-FR" sz="1100" dirty="0"/>
                    </a:p>
                  </a:txBody>
                  <a:tcPr/>
                </a:tc>
              </a:tr>
              <a:tr h="360040">
                <a:tc>
                  <a:txBody>
                    <a:bodyPr/>
                    <a:lstStyle/>
                    <a:p>
                      <a:pPr algn="ctr"/>
                      <a:r>
                        <a:rPr lang="fr-FR" sz="1100" dirty="0" smtClean="0"/>
                        <a:t>Du 01/01 au 30/06/1951</a:t>
                      </a:r>
                      <a:endParaRPr lang="fr-FR" sz="1100" dirty="0"/>
                    </a:p>
                  </a:txBody>
                  <a:tcPr/>
                </a:tc>
                <a:tc>
                  <a:txBody>
                    <a:bodyPr/>
                    <a:lstStyle/>
                    <a:p>
                      <a:pPr algn="ctr"/>
                      <a:r>
                        <a:rPr lang="fr-FR" sz="1100" dirty="0" smtClean="0"/>
                        <a:t>60 ans</a:t>
                      </a:r>
                      <a:endParaRPr lang="fr-FR" sz="1100" dirty="0"/>
                    </a:p>
                  </a:txBody>
                  <a:tcPr/>
                </a:tc>
                <a:tc>
                  <a:txBody>
                    <a:bodyPr/>
                    <a:lstStyle/>
                    <a:p>
                      <a:pPr algn="ctr"/>
                      <a:r>
                        <a:rPr lang="fr-FR" sz="1100" dirty="0" smtClean="0"/>
                        <a:t>65 ans</a:t>
                      </a:r>
                      <a:endParaRPr lang="fr-FR" sz="1100" dirty="0"/>
                    </a:p>
                  </a:txBody>
                  <a:tcPr/>
                </a:tc>
                <a:tc>
                  <a:txBody>
                    <a:bodyPr/>
                    <a:lstStyle/>
                    <a:p>
                      <a:pPr algn="ctr"/>
                      <a:r>
                        <a:rPr lang="fr-FR" sz="1100" dirty="0" smtClean="0"/>
                        <a:t>163 trim.</a:t>
                      </a:r>
                      <a:endParaRPr lang="fr-FR" sz="1100" dirty="0"/>
                    </a:p>
                  </a:txBody>
                  <a:tcPr/>
                </a:tc>
              </a:tr>
              <a:tr h="370840">
                <a:tc>
                  <a:txBody>
                    <a:bodyPr/>
                    <a:lstStyle/>
                    <a:p>
                      <a:pPr algn="ctr"/>
                      <a:r>
                        <a:rPr lang="fr-FR" sz="1100" dirty="0" smtClean="0"/>
                        <a:t>Du 01/07</a:t>
                      </a:r>
                      <a:r>
                        <a:rPr lang="fr-FR" sz="1100" baseline="0" dirty="0" smtClean="0"/>
                        <a:t> au 31/12/1951</a:t>
                      </a:r>
                      <a:endParaRPr lang="fr-FR" sz="1100" dirty="0"/>
                    </a:p>
                  </a:txBody>
                  <a:tcPr/>
                </a:tc>
                <a:tc>
                  <a:txBody>
                    <a:bodyPr/>
                    <a:lstStyle/>
                    <a:p>
                      <a:pPr algn="ctr"/>
                      <a:r>
                        <a:rPr lang="fr-FR" sz="1100" dirty="0" smtClean="0"/>
                        <a:t>60 ans et 4 mois</a:t>
                      </a:r>
                      <a:endParaRPr lang="fr-FR" sz="1100" dirty="0"/>
                    </a:p>
                  </a:txBody>
                  <a:tcPr/>
                </a:tc>
                <a:tc>
                  <a:txBody>
                    <a:bodyPr/>
                    <a:lstStyle/>
                    <a:p>
                      <a:pPr algn="ctr"/>
                      <a:r>
                        <a:rPr lang="fr-FR" sz="1100" dirty="0" smtClean="0"/>
                        <a:t>65 ans et 4 mois</a:t>
                      </a:r>
                      <a:endParaRPr lang="fr-FR" sz="1100" dirty="0"/>
                    </a:p>
                  </a:txBody>
                  <a:tcPr/>
                </a:tc>
                <a:tc>
                  <a:txBody>
                    <a:bodyPr/>
                    <a:lstStyle/>
                    <a:p>
                      <a:pPr algn="ctr"/>
                      <a:r>
                        <a:rPr lang="fr-FR" sz="1100" dirty="0" smtClean="0"/>
                        <a:t>163 trim.</a:t>
                      </a:r>
                      <a:endParaRPr lang="fr-FR" sz="1100" dirty="0"/>
                    </a:p>
                  </a:txBody>
                  <a:tcPr/>
                </a:tc>
              </a:tr>
              <a:tr h="226680">
                <a:tc>
                  <a:txBody>
                    <a:bodyPr/>
                    <a:lstStyle/>
                    <a:p>
                      <a:pPr algn="ctr"/>
                      <a:r>
                        <a:rPr lang="fr-FR" sz="1100" dirty="0" smtClean="0"/>
                        <a:t>1952</a:t>
                      </a:r>
                      <a:endParaRPr lang="fr-FR" sz="1100" dirty="0"/>
                    </a:p>
                  </a:txBody>
                  <a:tcPr/>
                </a:tc>
                <a:tc>
                  <a:txBody>
                    <a:bodyPr/>
                    <a:lstStyle/>
                    <a:p>
                      <a:pPr algn="ctr"/>
                      <a:r>
                        <a:rPr lang="fr-FR" sz="1100" dirty="0" smtClean="0"/>
                        <a:t>60 ans et 9 mois</a:t>
                      </a:r>
                      <a:endParaRPr lang="fr-FR" sz="1100" dirty="0"/>
                    </a:p>
                  </a:txBody>
                  <a:tcPr/>
                </a:tc>
                <a:tc>
                  <a:txBody>
                    <a:bodyPr/>
                    <a:lstStyle/>
                    <a:p>
                      <a:pPr algn="ctr"/>
                      <a:r>
                        <a:rPr lang="fr-FR" sz="1100" dirty="0" smtClean="0"/>
                        <a:t>65 ans et 9 mois</a:t>
                      </a:r>
                      <a:endParaRPr lang="fr-FR" sz="1100" dirty="0"/>
                    </a:p>
                  </a:txBody>
                  <a:tcPr/>
                </a:tc>
                <a:tc>
                  <a:txBody>
                    <a:bodyPr/>
                    <a:lstStyle/>
                    <a:p>
                      <a:pPr algn="ctr"/>
                      <a:r>
                        <a:rPr lang="fr-FR" sz="1100" dirty="0" smtClean="0"/>
                        <a:t>164 trim.</a:t>
                      </a:r>
                      <a:endParaRPr lang="fr-FR" sz="1100" dirty="0"/>
                    </a:p>
                  </a:txBody>
                  <a:tcPr/>
                </a:tc>
              </a:tr>
              <a:tr h="269880">
                <a:tc>
                  <a:txBody>
                    <a:bodyPr/>
                    <a:lstStyle/>
                    <a:p>
                      <a:pPr algn="ctr"/>
                      <a:r>
                        <a:rPr lang="fr-FR" sz="1100" dirty="0" smtClean="0"/>
                        <a:t>1953</a:t>
                      </a:r>
                      <a:endParaRPr lang="fr-FR" sz="1100" dirty="0"/>
                    </a:p>
                  </a:txBody>
                  <a:tcPr/>
                </a:tc>
                <a:tc>
                  <a:txBody>
                    <a:bodyPr/>
                    <a:lstStyle/>
                    <a:p>
                      <a:pPr algn="ctr"/>
                      <a:r>
                        <a:rPr lang="fr-FR" sz="1100" dirty="0" smtClean="0"/>
                        <a:t>61 ans et 2 mois</a:t>
                      </a:r>
                      <a:endParaRPr lang="fr-FR" sz="1100" dirty="0"/>
                    </a:p>
                  </a:txBody>
                  <a:tcPr/>
                </a:tc>
                <a:tc>
                  <a:txBody>
                    <a:bodyPr/>
                    <a:lstStyle/>
                    <a:p>
                      <a:pPr algn="ctr"/>
                      <a:r>
                        <a:rPr lang="fr-FR" sz="1100" dirty="0" smtClean="0"/>
                        <a:t>65 ans et 2 mois</a:t>
                      </a:r>
                      <a:endParaRPr lang="fr-FR" sz="1100" dirty="0"/>
                    </a:p>
                  </a:txBody>
                  <a:tcPr/>
                </a:tc>
                <a:tc>
                  <a:txBody>
                    <a:bodyPr/>
                    <a:lstStyle/>
                    <a:p>
                      <a:pPr algn="ctr"/>
                      <a:r>
                        <a:rPr lang="fr-FR" sz="1100" dirty="0" smtClean="0"/>
                        <a:t>165 trim.</a:t>
                      </a:r>
                      <a:endParaRPr lang="fr-FR" sz="1100" dirty="0"/>
                    </a:p>
                  </a:txBody>
                  <a:tcPr/>
                </a:tc>
              </a:tr>
              <a:tr h="244832">
                <a:tc>
                  <a:txBody>
                    <a:bodyPr/>
                    <a:lstStyle/>
                    <a:p>
                      <a:pPr algn="ctr"/>
                      <a:r>
                        <a:rPr lang="fr-FR" sz="1100" dirty="0" smtClean="0"/>
                        <a:t>1954</a:t>
                      </a:r>
                      <a:endParaRPr lang="fr-FR" sz="1100" dirty="0"/>
                    </a:p>
                  </a:txBody>
                  <a:tcPr/>
                </a:tc>
                <a:tc>
                  <a:txBody>
                    <a:bodyPr/>
                    <a:lstStyle/>
                    <a:p>
                      <a:pPr algn="ctr"/>
                      <a:r>
                        <a:rPr lang="fr-FR" sz="1100" dirty="0" smtClean="0"/>
                        <a:t>61 ans et 7 mois</a:t>
                      </a:r>
                      <a:endParaRPr lang="fr-FR" sz="1100" dirty="0"/>
                    </a:p>
                  </a:txBody>
                  <a:tcPr/>
                </a:tc>
                <a:tc>
                  <a:txBody>
                    <a:bodyPr/>
                    <a:lstStyle/>
                    <a:p>
                      <a:pPr algn="ctr"/>
                      <a:r>
                        <a:rPr lang="fr-FR" sz="1100" dirty="0" smtClean="0"/>
                        <a:t>65 ans</a:t>
                      </a:r>
                      <a:r>
                        <a:rPr lang="fr-FR" sz="1100" baseline="0" dirty="0" smtClean="0"/>
                        <a:t> et 7 mois</a:t>
                      </a:r>
                      <a:endParaRPr lang="fr-FR" sz="1100" dirty="0"/>
                    </a:p>
                  </a:txBody>
                  <a:tcPr/>
                </a:tc>
                <a:tc>
                  <a:txBody>
                    <a:bodyPr/>
                    <a:lstStyle/>
                    <a:p>
                      <a:pPr algn="ctr"/>
                      <a:r>
                        <a:rPr lang="fr-FR" sz="1100" dirty="0" smtClean="0"/>
                        <a:t>165 trim.</a:t>
                      </a:r>
                      <a:endParaRPr lang="fr-FR" sz="1100" dirty="0"/>
                    </a:p>
                  </a:txBody>
                  <a:tcPr/>
                </a:tc>
              </a:tr>
              <a:tr h="244832">
                <a:tc>
                  <a:txBody>
                    <a:bodyPr/>
                    <a:lstStyle/>
                    <a:p>
                      <a:pPr algn="ctr"/>
                      <a:r>
                        <a:rPr lang="fr-FR" sz="1100" dirty="0" smtClean="0"/>
                        <a:t>1955, 1956, 1957</a:t>
                      </a:r>
                      <a:endParaRPr lang="fr-FR" sz="1100" dirty="0"/>
                    </a:p>
                  </a:txBody>
                  <a:tcPr/>
                </a:tc>
                <a:tc>
                  <a:txBody>
                    <a:bodyPr/>
                    <a:lstStyle/>
                    <a:p>
                      <a:pPr algn="ctr"/>
                      <a:r>
                        <a:rPr lang="fr-FR" sz="1100" dirty="0" smtClean="0"/>
                        <a:t>62 ans</a:t>
                      </a:r>
                      <a:endParaRPr lang="fr-FR" sz="1100" dirty="0"/>
                    </a:p>
                  </a:txBody>
                  <a:tcPr/>
                </a:tc>
                <a:tc>
                  <a:txBody>
                    <a:bodyPr/>
                    <a:lstStyle/>
                    <a:p>
                      <a:pPr algn="ctr"/>
                      <a:r>
                        <a:rPr lang="fr-FR" sz="1100" dirty="0" smtClean="0"/>
                        <a:t>67 ans</a:t>
                      </a:r>
                      <a:endParaRPr lang="fr-FR" sz="1100" dirty="0"/>
                    </a:p>
                  </a:txBody>
                  <a:tcPr/>
                </a:tc>
                <a:tc>
                  <a:txBody>
                    <a:bodyPr/>
                    <a:lstStyle/>
                    <a:p>
                      <a:pPr algn="ctr"/>
                      <a:r>
                        <a:rPr lang="fr-FR" sz="1100" dirty="0" smtClean="0"/>
                        <a:t>166 trim.</a:t>
                      </a:r>
                      <a:endParaRPr lang="fr-FR" sz="1100" dirty="0"/>
                    </a:p>
                  </a:txBody>
                  <a:tcPr/>
                </a:tc>
              </a:tr>
              <a:tr h="244832">
                <a:tc>
                  <a:txBody>
                    <a:bodyPr/>
                    <a:lstStyle/>
                    <a:p>
                      <a:pPr algn="ctr"/>
                      <a:r>
                        <a:rPr lang="fr-FR" sz="1100" dirty="0" smtClean="0"/>
                        <a:t>1958, 1959, 1960</a:t>
                      </a:r>
                      <a:endParaRPr lang="fr-FR" sz="1100" dirty="0"/>
                    </a:p>
                  </a:txBody>
                  <a:tcPr/>
                </a:tc>
                <a:tc>
                  <a:txBody>
                    <a:bodyPr/>
                    <a:lstStyle/>
                    <a:p>
                      <a:pPr algn="ctr"/>
                      <a:r>
                        <a:rPr lang="fr-FR" sz="1100" dirty="0" smtClean="0"/>
                        <a:t>62 ans </a:t>
                      </a:r>
                      <a:endParaRPr lang="fr-FR" sz="1100" dirty="0"/>
                    </a:p>
                  </a:txBody>
                  <a:tcPr/>
                </a:tc>
                <a:tc>
                  <a:txBody>
                    <a:bodyPr/>
                    <a:lstStyle/>
                    <a:p>
                      <a:pPr algn="ctr"/>
                      <a:r>
                        <a:rPr lang="fr-FR" sz="1100" dirty="0" smtClean="0"/>
                        <a:t>67 ans</a:t>
                      </a:r>
                      <a:endParaRPr lang="fr-FR" sz="1100" dirty="0"/>
                    </a:p>
                  </a:txBody>
                  <a:tcPr/>
                </a:tc>
                <a:tc>
                  <a:txBody>
                    <a:bodyPr/>
                    <a:lstStyle/>
                    <a:p>
                      <a:pPr algn="ctr"/>
                      <a:r>
                        <a:rPr lang="fr-FR" sz="1100" dirty="0" smtClean="0"/>
                        <a:t>167 trim.</a:t>
                      </a:r>
                      <a:endParaRPr lang="fr-FR" sz="1100" dirty="0"/>
                    </a:p>
                  </a:txBody>
                  <a:tcPr/>
                </a:tc>
              </a:tr>
              <a:tr h="244832">
                <a:tc>
                  <a:txBody>
                    <a:bodyPr/>
                    <a:lstStyle/>
                    <a:p>
                      <a:pPr algn="ctr"/>
                      <a:r>
                        <a:rPr lang="fr-FR" sz="1100" dirty="0" smtClean="0"/>
                        <a:t>1961,1962, 1963</a:t>
                      </a:r>
                      <a:endParaRPr lang="fr-FR" sz="1100" dirty="0"/>
                    </a:p>
                  </a:txBody>
                  <a:tcPr/>
                </a:tc>
                <a:tc>
                  <a:txBody>
                    <a:bodyPr/>
                    <a:lstStyle/>
                    <a:p>
                      <a:pPr algn="ctr"/>
                      <a:r>
                        <a:rPr lang="fr-FR" sz="1100" dirty="0" smtClean="0"/>
                        <a:t>62 ans </a:t>
                      </a:r>
                      <a:endParaRPr lang="fr-FR" sz="1100" dirty="0"/>
                    </a:p>
                  </a:txBody>
                  <a:tcPr/>
                </a:tc>
                <a:tc>
                  <a:txBody>
                    <a:bodyPr/>
                    <a:lstStyle/>
                    <a:p>
                      <a:pPr algn="ctr"/>
                      <a:r>
                        <a:rPr lang="fr-FR" sz="1100" dirty="0" smtClean="0"/>
                        <a:t>67 ans</a:t>
                      </a:r>
                      <a:endParaRPr lang="fr-FR" sz="1100" dirty="0"/>
                    </a:p>
                  </a:txBody>
                  <a:tcPr/>
                </a:tc>
                <a:tc>
                  <a:txBody>
                    <a:bodyPr/>
                    <a:lstStyle/>
                    <a:p>
                      <a:pPr algn="ctr"/>
                      <a:r>
                        <a:rPr lang="fr-FR" sz="1100" dirty="0" smtClean="0"/>
                        <a:t>168 trim.</a:t>
                      </a:r>
                      <a:endParaRPr lang="fr-FR" sz="1100" dirty="0"/>
                    </a:p>
                  </a:txBody>
                  <a:tcPr/>
                </a:tc>
              </a:tr>
              <a:tr h="244832">
                <a:tc>
                  <a:txBody>
                    <a:bodyPr/>
                    <a:lstStyle/>
                    <a:p>
                      <a:pPr algn="ctr"/>
                      <a:r>
                        <a:rPr lang="fr-FR" sz="1100" dirty="0" smtClean="0"/>
                        <a:t>1964, 1965, 1966</a:t>
                      </a:r>
                      <a:endParaRPr lang="fr-FR" sz="1100" dirty="0"/>
                    </a:p>
                  </a:txBody>
                  <a:tcPr/>
                </a:tc>
                <a:tc>
                  <a:txBody>
                    <a:bodyPr/>
                    <a:lstStyle/>
                    <a:p>
                      <a:pPr algn="ctr"/>
                      <a:r>
                        <a:rPr lang="fr-FR" sz="1100" dirty="0" smtClean="0"/>
                        <a:t>62 ans </a:t>
                      </a:r>
                      <a:endParaRPr lang="fr-FR" sz="1100" dirty="0"/>
                    </a:p>
                  </a:txBody>
                  <a:tcPr/>
                </a:tc>
                <a:tc>
                  <a:txBody>
                    <a:bodyPr/>
                    <a:lstStyle/>
                    <a:p>
                      <a:pPr algn="ctr"/>
                      <a:r>
                        <a:rPr lang="fr-FR" sz="1100" dirty="0" smtClean="0"/>
                        <a:t>67 ans </a:t>
                      </a:r>
                      <a:endParaRPr lang="fr-FR" sz="1100" dirty="0"/>
                    </a:p>
                  </a:txBody>
                  <a:tcPr/>
                </a:tc>
                <a:tc>
                  <a:txBody>
                    <a:bodyPr/>
                    <a:lstStyle/>
                    <a:p>
                      <a:pPr algn="ctr"/>
                      <a:r>
                        <a:rPr lang="fr-FR" sz="1100" dirty="0" smtClean="0"/>
                        <a:t>169 trim.</a:t>
                      </a:r>
                      <a:endParaRPr lang="fr-FR" sz="1100" dirty="0"/>
                    </a:p>
                  </a:txBody>
                  <a:tcPr/>
                </a:tc>
              </a:tr>
              <a:tr h="244832">
                <a:tc>
                  <a:txBody>
                    <a:bodyPr/>
                    <a:lstStyle/>
                    <a:p>
                      <a:pPr algn="ctr"/>
                      <a:r>
                        <a:rPr lang="fr-FR" sz="1100" dirty="0" smtClean="0"/>
                        <a:t>1967, 1968, 1969</a:t>
                      </a:r>
                      <a:endParaRPr lang="fr-FR" sz="1100" dirty="0"/>
                    </a:p>
                  </a:txBody>
                  <a:tcPr/>
                </a:tc>
                <a:tc>
                  <a:txBody>
                    <a:bodyPr/>
                    <a:lstStyle/>
                    <a:p>
                      <a:pPr algn="ctr"/>
                      <a:r>
                        <a:rPr lang="fr-FR" sz="1100" dirty="0" smtClean="0"/>
                        <a:t>62 ans</a:t>
                      </a:r>
                      <a:endParaRPr lang="fr-FR" sz="1100" dirty="0"/>
                    </a:p>
                  </a:txBody>
                  <a:tcPr/>
                </a:tc>
                <a:tc>
                  <a:txBody>
                    <a:bodyPr/>
                    <a:lstStyle/>
                    <a:p>
                      <a:pPr algn="ctr"/>
                      <a:r>
                        <a:rPr lang="fr-FR" sz="1100" dirty="0" smtClean="0"/>
                        <a:t>67 ans </a:t>
                      </a:r>
                      <a:endParaRPr lang="fr-FR" sz="1100" dirty="0"/>
                    </a:p>
                  </a:txBody>
                  <a:tcPr/>
                </a:tc>
                <a:tc>
                  <a:txBody>
                    <a:bodyPr/>
                    <a:lstStyle/>
                    <a:p>
                      <a:pPr algn="ctr"/>
                      <a:r>
                        <a:rPr lang="fr-FR" sz="1100" dirty="0" smtClean="0"/>
                        <a:t>170 trim.</a:t>
                      </a:r>
                      <a:endParaRPr lang="fr-FR" sz="1100" dirty="0"/>
                    </a:p>
                  </a:txBody>
                  <a:tcPr/>
                </a:tc>
              </a:tr>
              <a:tr h="244832">
                <a:tc>
                  <a:txBody>
                    <a:bodyPr/>
                    <a:lstStyle/>
                    <a:p>
                      <a:pPr algn="ctr"/>
                      <a:r>
                        <a:rPr lang="fr-FR" sz="1100" dirty="0" smtClean="0"/>
                        <a:t>1970, 1971, 1972</a:t>
                      </a:r>
                      <a:endParaRPr lang="fr-FR" sz="1100" dirty="0"/>
                    </a:p>
                  </a:txBody>
                  <a:tcPr/>
                </a:tc>
                <a:tc>
                  <a:txBody>
                    <a:bodyPr/>
                    <a:lstStyle/>
                    <a:p>
                      <a:pPr algn="ctr"/>
                      <a:r>
                        <a:rPr lang="fr-FR" sz="1100" dirty="0" smtClean="0"/>
                        <a:t>62 ans </a:t>
                      </a:r>
                      <a:endParaRPr lang="fr-FR" sz="1100" dirty="0"/>
                    </a:p>
                  </a:txBody>
                  <a:tcPr/>
                </a:tc>
                <a:tc>
                  <a:txBody>
                    <a:bodyPr/>
                    <a:lstStyle/>
                    <a:p>
                      <a:pPr algn="ctr"/>
                      <a:r>
                        <a:rPr lang="fr-FR" sz="1100" dirty="0" smtClean="0"/>
                        <a:t>67 ans</a:t>
                      </a:r>
                      <a:endParaRPr lang="fr-FR" sz="1100" dirty="0"/>
                    </a:p>
                  </a:txBody>
                  <a:tcPr/>
                </a:tc>
                <a:tc>
                  <a:txBody>
                    <a:bodyPr/>
                    <a:lstStyle/>
                    <a:p>
                      <a:pPr algn="ctr"/>
                      <a:r>
                        <a:rPr lang="fr-FR" sz="1100" dirty="0" smtClean="0"/>
                        <a:t>171 trim.</a:t>
                      </a:r>
                      <a:endParaRPr lang="fr-FR" sz="1100" dirty="0"/>
                    </a:p>
                  </a:txBody>
                  <a:tcPr/>
                </a:tc>
              </a:tr>
              <a:tr h="244832">
                <a:tc>
                  <a:txBody>
                    <a:bodyPr/>
                    <a:lstStyle/>
                    <a:p>
                      <a:pPr algn="ctr"/>
                      <a:r>
                        <a:rPr lang="fr-FR" sz="1100" dirty="0" smtClean="0"/>
                        <a:t>A partir du</a:t>
                      </a:r>
                      <a:r>
                        <a:rPr lang="fr-FR" sz="1100" baseline="0" dirty="0" smtClean="0"/>
                        <a:t> 01/01/1973</a:t>
                      </a:r>
                      <a:endParaRPr lang="fr-FR" sz="1100" dirty="0"/>
                    </a:p>
                  </a:txBody>
                  <a:tcPr/>
                </a:tc>
                <a:tc>
                  <a:txBody>
                    <a:bodyPr/>
                    <a:lstStyle/>
                    <a:p>
                      <a:pPr algn="ctr"/>
                      <a:r>
                        <a:rPr lang="fr-FR" sz="1100" dirty="0" smtClean="0"/>
                        <a:t>62 ans</a:t>
                      </a:r>
                      <a:endParaRPr lang="fr-FR" sz="1100" dirty="0"/>
                    </a:p>
                  </a:txBody>
                  <a:tcPr/>
                </a:tc>
                <a:tc>
                  <a:txBody>
                    <a:bodyPr/>
                    <a:lstStyle/>
                    <a:p>
                      <a:pPr algn="ctr"/>
                      <a:r>
                        <a:rPr lang="fr-FR" sz="1100" dirty="0" smtClean="0"/>
                        <a:t>67 ans</a:t>
                      </a:r>
                      <a:endParaRPr lang="fr-FR" sz="1100" dirty="0"/>
                    </a:p>
                  </a:txBody>
                  <a:tcPr/>
                </a:tc>
                <a:tc>
                  <a:txBody>
                    <a:bodyPr/>
                    <a:lstStyle/>
                    <a:p>
                      <a:pPr algn="ctr"/>
                      <a:r>
                        <a:rPr lang="fr-FR" sz="1100" dirty="0" smtClean="0"/>
                        <a:t>172 trim.</a:t>
                      </a:r>
                      <a:endParaRPr lang="fr-FR" sz="1100" dirty="0"/>
                    </a:p>
                  </a:txBody>
                  <a:tcPr/>
                </a:tc>
              </a:tr>
            </a:tbl>
          </a:graphicData>
        </a:graphic>
      </p:graphicFrame>
    </p:spTree>
    <p:extLst>
      <p:ext uri="{BB962C8B-B14F-4D97-AF65-F5344CB8AC3E}">
        <p14:creationId xmlns:p14="http://schemas.microsoft.com/office/powerpoint/2010/main" val="258623484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971600" y="980728"/>
            <a:ext cx="7024744" cy="1080120"/>
          </a:xfrm>
        </p:spPr>
        <p:txBody>
          <a:bodyPr>
            <a:noAutofit/>
          </a:bodyPr>
          <a:lstStyle/>
          <a:p>
            <a:r>
              <a:rPr lang="fr-FR" sz="3200" dirty="0" smtClean="0"/>
              <a:t>Détermination des trimestres d'assurance :</a:t>
            </a:r>
            <a:br>
              <a:rPr lang="fr-FR" sz="3200" dirty="0" smtClean="0"/>
            </a:br>
            <a:endParaRPr lang="fr-FR" sz="3200" dirty="0"/>
          </a:p>
        </p:txBody>
      </p:sp>
      <p:sp>
        <p:nvSpPr>
          <p:cNvPr id="3" name="Espace réservé du contenu 2"/>
          <p:cNvSpPr>
            <a:spLocks noGrp="1"/>
          </p:cNvSpPr>
          <p:nvPr>
            <p:ph idx="1"/>
          </p:nvPr>
        </p:nvSpPr>
        <p:spPr>
          <a:xfrm>
            <a:off x="1043492" y="1916832"/>
            <a:ext cx="6777317" cy="3915797"/>
          </a:xfrm>
        </p:spPr>
        <p:txBody>
          <a:bodyPr>
            <a:normAutofit fontScale="77500" lnSpcReduction="20000"/>
          </a:bodyPr>
          <a:lstStyle/>
          <a:p>
            <a:r>
              <a:rPr lang="fr-FR" dirty="0" smtClean="0"/>
              <a:t> Chaque année, le nombre de trimestres d'assurance est calculé en fonction de la base annuelle de cotisation et du Smic horaire en vigueur au 1er janvier de l'année de cotisation.     </a:t>
            </a:r>
          </a:p>
          <a:p>
            <a:r>
              <a:rPr lang="fr-FR" dirty="0" smtClean="0"/>
              <a:t>Pour la période entre le 1</a:t>
            </a:r>
            <a:r>
              <a:rPr lang="fr-FR" baseline="30000" dirty="0" smtClean="0"/>
              <a:t>er</a:t>
            </a:r>
            <a:r>
              <a:rPr lang="fr-FR" dirty="0" smtClean="0"/>
              <a:t>/01/2004 et le 31/12/2013 : il est validé autant de trimestres que les revenus représentent de fois le montant de 200 h de Smic  (1886 € au 1er janvier 2013 ).</a:t>
            </a:r>
          </a:p>
          <a:p>
            <a:r>
              <a:rPr lang="fr-FR" dirty="0" smtClean="0"/>
              <a:t>Pour la période postérieure au 31/12/2013, il est validé autant de trimestres que les revenus représentent de fois le montant de 150 h de smic (1442 € a 1</a:t>
            </a:r>
            <a:r>
              <a:rPr lang="fr-FR" baseline="30000" dirty="0" smtClean="0"/>
              <a:t>er</a:t>
            </a:r>
            <a:r>
              <a:rPr lang="fr-FR" dirty="0" smtClean="0"/>
              <a:t> janvier 2015).</a:t>
            </a:r>
          </a:p>
          <a:p>
            <a:r>
              <a:rPr lang="fr-FR" dirty="0" smtClean="0"/>
              <a:t>Le nombre de trimestres d’assurance valable pour une même année civile d’affiliation ne peut être supérieur à 4.</a:t>
            </a:r>
            <a:endParaRPr lang="fr-FR" dirty="0"/>
          </a:p>
        </p:txBody>
      </p:sp>
    </p:spTree>
    <p:extLst>
      <p:ext uri="{BB962C8B-B14F-4D97-AF65-F5344CB8AC3E}">
        <p14:creationId xmlns:p14="http://schemas.microsoft.com/office/powerpoint/2010/main" val="1430592247"/>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ustin">
  <a:themeElements>
    <a:clrScheme name="Débit">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Austin">
      <a:maj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Austin">
      <a:fillStyleLst>
        <a:solidFill>
          <a:schemeClr val="phClr"/>
        </a:solidFill>
        <a:gradFill rotWithShape="1">
          <a:gsLst>
            <a:gs pos="0">
              <a:schemeClr val="phClr">
                <a:tint val="20000"/>
                <a:satMod val="180000"/>
                <a:lumMod val="98000"/>
              </a:schemeClr>
            </a:gs>
            <a:gs pos="40000">
              <a:schemeClr val="phClr">
                <a:tint val="30000"/>
                <a:satMod val="260000"/>
                <a:lumMod val="84000"/>
              </a:schemeClr>
            </a:gs>
            <a:gs pos="100000">
              <a:schemeClr val="phClr">
                <a:tint val="100000"/>
                <a:satMod val="110000"/>
                <a:lumMod val="100000"/>
              </a:schemeClr>
            </a:gs>
          </a:gsLst>
          <a:lin ang="5040000" scaled="1"/>
        </a:gradFill>
        <a:gradFill rotWithShape="1">
          <a:gsLst>
            <a:gs pos="0">
              <a:schemeClr val="phClr"/>
            </a:gs>
            <a:gs pos="100000">
              <a:schemeClr val="phClr">
                <a:shade val="75000"/>
                <a:satMod val="120000"/>
                <a:lumMod val="9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scene3d>
            <a:camera prst="orthographicFront">
              <a:rot lat="0" lon="0" rev="0"/>
            </a:camera>
            <a:lightRig rig="threePt" dir="tl">
              <a:rot lat="0" lon="0" rev="20400000"/>
            </a:lightRig>
          </a:scene3d>
          <a:sp3d>
            <a:bevelT w="50800" h="12700" prst="softRound"/>
          </a:sp3d>
        </a:effectStyle>
        <a:effectStyle>
          <a:effectLst>
            <a:outerShdw blurRad="44450" dist="50800" dir="5400000" sx="96000" rotWithShape="0">
              <a:srgbClr val="000000">
                <a:alpha val="34000"/>
              </a:srgbClr>
            </a:outerShdw>
          </a:effectLst>
          <a:scene3d>
            <a:camera prst="orthographicFront">
              <a:rot lat="0" lon="0" rev="0"/>
            </a:camera>
            <a:lightRig rig="threePt" dir="tl">
              <a:rot lat="0" lon="0" rev="20400000"/>
            </a:lightRig>
          </a:scene3d>
          <a:sp3d contourW="15875" prstMaterial="metal">
            <a:bevelT w="101600" h="25400" prst="softRound"/>
            <a:contourClr>
              <a:schemeClr val="phClr">
                <a:shade val="30000"/>
              </a:schemeClr>
            </a:contourClr>
          </a:sp3d>
        </a:effectStyle>
      </a:effectStyleLst>
      <a:bgFillStyleLst>
        <a:solidFill>
          <a:schemeClr val="phClr"/>
        </a:solidFill>
        <a:gradFill rotWithShape="1">
          <a:gsLst>
            <a:gs pos="0">
              <a:schemeClr val="phClr">
                <a:shade val="94000"/>
                <a:satMod val="114000"/>
                <a:lumMod val="96000"/>
              </a:schemeClr>
            </a:gs>
            <a:gs pos="62000">
              <a:schemeClr val="phClr">
                <a:tint val="92000"/>
                <a:shade val="66000"/>
                <a:satMod val="110000"/>
                <a:lumMod val="80000"/>
              </a:schemeClr>
            </a:gs>
            <a:gs pos="100000">
              <a:schemeClr val="phClr">
                <a:tint val="89000"/>
                <a:shade val="62000"/>
                <a:satMod val="110000"/>
                <a:lumMod val="72000"/>
              </a:schemeClr>
            </a:gs>
          </a:gsLst>
          <a:lin ang="5400000" scaled="0"/>
        </a:gradFill>
        <a:blipFill rotWithShape="1">
          <a:blip xmlns:r="http://schemas.openxmlformats.org/officeDocument/2006/relationships" r:embed="rId1">
            <a:duotone>
              <a:schemeClr val="phClr">
                <a:tint val="80000"/>
                <a:shade val="58000"/>
              </a:schemeClr>
              <a:schemeClr val="phClr">
                <a:tint val="73000"/>
                <a:shade val="68000"/>
                <a:satMod val="15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208</TotalTime>
  <Words>3716</Words>
  <Application>Microsoft Office PowerPoint</Application>
  <PresentationFormat>Affichage à l'écran (4:3)</PresentationFormat>
  <Paragraphs>279</Paragraphs>
  <Slides>29</Slides>
  <Notes>1</Notes>
  <HiddenSlides>0</HiddenSlides>
  <MMClips>0</MMClips>
  <ScaleCrop>false</ScaleCrop>
  <HeadingPairs>
    <vt:vector size="4" baseType="variant">
      <vt:variant>
        <vt:lpstr>Thème</vt:lpstr>
      </vt:variant>
      <vt:variant>
        <vt:i4>1</vt:i4>
      </vt:variant>
      <vt:variant>
        <vt:lpstr>Titres des diapositives</vt:lpstr>
      </vt:variant>
      <vt:variant>
        <vt:i4>29</vt:i4>
      </vt:variant>
    </vt:vector>
  </HeadingPairs>
  <TitlesOfParts>
    <vt:vector size="30" baseType="lpstr">
      <vt:lpstr>Austin</vt:lpstr>
      <vt:lpstr>LA RETRAITE DE L’INFIRMIERE LIBERALE &amp;  LE REGIME INVALIDITE DECES</vt:lpstr>
      <vt:lpstr>Droits de l'assuré - Régime de base</vt:lpstr>
      <vt:lpstr>Âges ouvrant droit à une pension à taux plein  </vt:lpstr>
      <vt:lpstr>Maintien du taux plein à 65 ans dans certaines situations </vt:lpstr>
      <vt:lpstr>         Maintien du taux plein avant 60 ans dans certaines situations  </vt:lpstr>
      <vt:lpstr>          Nouveau  </vt:lpstr>
      <vt:lpstr>Durée d'assurance </vt:lpstr>
      <vt:lpstr>Tableau synthétique de la réforme</vt:lpstr>
      <vt:lpstr>Détermination des trimestres d'assurance : </vt:lpstr>
      <vt:lpstr>Trimestres pour enfants : </vt:lpstr>
      <vt:lpstr>  Enfants nés ou adoptés avant janvier 2010 </vt:lpstr>
      <vt:lpstr>Pour les pères</vt:lpstr>
      <vt:lpstr>Trimestres pour  enfants handicapés : </vt:lpstr>
      <vt:lpstr>Calcul de la prestation </vt:lpstr>
      <vt:lpstr>Retraite avec ou sans décote</vt:lpstr>
      <vt:lpstr>Cumul activité / retraite &gt; Régime de base</vt:lpstr>
      <vt:lpstr>Condition de cessation d’activité</vt:lpstr>
      <vt:lpstr>Cumul activité / retraite &gt; Autres régimes</vt:lpstr>
      <vt:lpstr>Cumul activité / retraite &gt; Cotisations</vt:lpstr>
      <vt:lpstr>Rachats dans le cadre du régime de base</vt:lpstr>
      <vt:lpstr>Formalités pour demander la retraite</vt:lpstr>
      <vt:lpstr>Les prestations</vt:lpstr>
      <vt:lpstr>Droits du conjoint &gt; Régime complémentaire</vt:lpstr>
      <vt:lpstr>Droits du conjoint &gt; Régime des praticiens conventionnés (ASV)</vt:lpstr>
      <vt:lpstr>Les formalités pour demander sa retraite</vt:lpstr>
      <vt:lpstr>L’assurance maladie</vt:lpstr>
      <vt:lpstr>Le régime invalidité - décès </vt:lpstr>
      <vt:lpstr>Les prestations 2015</vt:lpstr>
      <vt:lpstr>L’assurance maladie</vt:lpstr>
    </vt:vector>
  </TitlesOfParts>
  <Company>Microsoft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LA RETRAITE DE L’INFIRMIERE LIBERALE</dc:title>
  <dc:creator>POSTE-4</dc:creator>
  <cp:lastModifiedBy>Samuel Delsol</cp:lastModifiedBy>
  <cp:revision>35</cp:revision>
  <dcterms:created xsi:type="dcterms:W3CDTF">2013-10-07T14:42:38Z</dcterms:created>
  <dcterms:modified xsi:type="dcterms:W3CDTF">2015-09-17T07:49:17Z</dcterms:modified>
</cp:coreProperties>
</file>